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323" r:id="rId4"/>
    <p:sldId id="299" r:id="rId5"/>
    <p:sldId id="308" r:id="rId6"/>
    <p:sldId id="298" r:id="rId7"/>
    <p:sldId id="300" r:id="rId8"/>
    <p:sldId id="312" r:id="rId9"/>
    <p:sldId id="292" r:id="rId10"/>
    <p:sldId id="313" r:id="rId11"/>
    <p:sldId id="302" r:id="rId12"/>
    <p:sldId id="301" r:id="rId13"/>
    <p:sldId id="303" r:id="rId14"/>
    <p:sldId id="304" r:id="rId15"/>
    <p:sldId id="305" r:id="rId16"/>
    <p:sldId id="306" r:id="rId17"/>
    <p:sldId id="307" r:id="rId18"/>
    <p:sldId id="325" r:id="rId19"/>
    <p:sldId id="326" r:id="rId20"/>
    <p:sldId id="327" r:id="rId21"/>
    <p:sldId id="328" r:id="rId22"/>
    <p:sldId id="329" r:id="rId23"/>
    <p:sldId id="330" r:id="rId24"/>
    <p:sldId id="332" r:id="rId25"/>
    <p:sldId id="259" r:id="rId26"/>
    <p:sldId id="283" r:id="rId27"/>
    <p:sldId id="261" r:id="rId28"/>
    <p:sldId id="317" r:id="rId29"/>
    <p:sldId id="318" r:id="rId30"/>
    <p:sldId id="319" r:id="rId31"/>
    <p:sldId id="320" r:id="rId32"/>
    <p:sldId id="321" r:id="rId33"/>
    <p:sldId id="272" r:id="rId34"/>
    <p:sldId id="276" r:id="rId35"/>
    <p:sldId id="277" r:id="rId36"/>
    <p:sldId id="274" r:id="rId37"/>
    <p:sldId id="265" r:id="rId38"/>
    <p:sldId id="266" r:id="rId39"/>
    <p:sldId id="267" r:id="rId40"/>
    <p:sldId id="268" r:id="rId41"/>
    <p:sldId id="262" r:id="rId42"/>
    <p:sldId id="278" r:id="rId43"/>
    <p:sldId id="279" r:id="rId44"/>
    <p:sldId id="281" r:id="rId45"/>
    <p:sldId id="314" r:id="rId46"/>
    <p:sldId id="280" r:id="rId47"/>
    <p:sldId id="287" r:id="rId48"/>
    <p:sldId id="324" r:id="rId49"/>
    <p:sldId id="333" r:id="rId50"/>
    <p:sldId id="288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70"/>
    <p:restoredTop sz="94498"/>
  </p:normalViewPr>
  <p:slideViewPr>
    <p:cSldViewPr snapToGrid="0" snapToObjects="1">
      <p:cViewPr varScale="1">
        <p:scale>
          <a:sx n="105" d="100"/>
          <a:sy n="105" d="100"/>
        </p:scale>
        <p:origin x="192" y="4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50B8-1EDA-0542-9C5F-40B89FA60114}" type="datetimeFigureOut">
              <a:rPr lang="en-US" smtClean="0"/>
              <a:t>8/29/21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63A3-757F-9C4E-8B8C-2A42BF82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8/29/21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is665/BasicWebserverInVPC.json" TargetMode="External"/><Relationship Id="rId2" Type="http://schemas.openxmlformats.org/officeDocument/2006/relationships/hyperlink" Target="https://s3.amazonaws.com/seis665/s3bucket.ya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is665/BasicWebserverInVPC.json" TargetMode="External"/><Relationship Id="rId2" Type="http://schemas.openxmlformats.org/officeDocument/2006/relationships/hyperlink" Target="https://s3.amazonaws.com/seis665/BasicWebserverInVPC.ya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cdk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ocumentation/cloudformation/" TargetMode="External"/><Relationship Id="rId2" Type="http://schemas.openxmlformats.org/officeDocument/2006/relationships/hyperlink" Target="https://docs.aws.amazon.com/AWSCloudFormation/latest/UserGuide/best-practic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aws.amazon.com/AWSCloudFormation/latest/UserGuide/aws-template-resource-type-ref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/>
              <a:t>SEIS 615</a:t>
            </a:r>
            <a:br>
              <a:rPr lang="en-US" sz="3600" dirty="0"/>
            </a:br>
            <a:r>
              <a:rPr lang="en-US" sz="3600" dirty="0"/>
              <a:t>Infrastructure as Code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large cloud system is so complex a person can no longer understand it.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072248"/>
                  </p:ext>
                </p:extLst>
              </p:nvPr>
            </p:nvGraphicFramePr>
            <p:xfrm>
              <a:off x="1676400" y="2868613"/>
              <a:ext cx="5791200" cy="3257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400" y="2868613"/>
                <a:ext cx="5791200" cy="325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480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We need three capabilities to build and maintain dynamic infrastructure:</a:t>
            </a:r>
          </a:p>
          <a:p>
            <a:endParaRPr lang="en-US" dirty="0"/>
          </a:p>
          <a:p>
            <a:pPr lvl="1"/>
            <a:r>
              <a:rPr lang="en-US" b="1" dirty="0"/>
              <a:t>Dynamic infrastructure platform</a:t>
            </a:r>
          </a:p>
          <a:p>
            <a:pPr lvl="2"/>
            <a:r>
              <a:rPr lang="en-US" dirty="0"/>
              <a:t>Provides an environment in which to dynamically build infrastructure components.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Infrastructure definition tools</a:t>
            </a:r>
          </a:p>
          <a:p>
            <a:pPr lvl="2"/>
            <a:r>
              <a:rPr lang="en-US" dirty="0"/>
              <a:t>Provides a way to describe how to build components in the dynamic infrastructure platform.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Configuration management tools</a:t>
            </a:r>
          </a:p>
          <a:p>
            <a:pPr lvl="2"/>
            <a:r>
              <a:rPr lang="en-US" dirty="0"/>
              <a:t>Provides a way to manage the configuration of infrastructure components over time.</a:t>
            </a:r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Infrastructure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system that provides servers, storage, and networking infrastructure in a programmatic way.</a:t>
            </a:r>
          </a:p>
          <a:p>
            <a:pPr lvl="1"/>
            <a:r>
              <a:rPr lang="en-US" dirty="0"/>
              <a:t>Amazon Web Services</a:t>
            </a:r>
          </a:p>
          <a:p>
            <a:pPr lvl="1"/>
            <a:r>
              <a:rPr lang="en-US" dirty="0"/>
              <a:t>Microsoft Azure</a:t>
            </a:r>
          </a:p>
          <a:p>
            <a:pPr lvl="1"/>
            <a:r>
              <a:rPr lang="en-US" dirty="0"/>
              <a:t>Google Compute Engine</a:t>
            </a:r>
          </a:p>
          <a:p>
            <a:pPr lvl="1"/>
            <a:r>
              <a:rPr lang="en-US" dirty="0"/>
              <a:t>OpenStack</a:t>
            </a:r>
          </a:p>
          <a:p>
            <a:pPr lvl="1"/>
            <a:r>
              <a:rPr lang="en-US" dirty="0"/>
              <a:t>VMware </a:t>
            </a:r>
            <a:r>
              <a:rPr lang="en-US" dirty="0" err="1"/>
              <a:t>vCloud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Access to an API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On-demand: create and destroy resources immediately.</a:t>
            </a:r>
          </a:p>
          <a:p>
            <a:pPr lvl="2"/>
            <a:r>
              <a:rPr lang="en-US" dirty="0"/>
              <a:t>Shouldn’t require requests to a provider to provision infrastructure.</a:t>
            </a:r>
          </a:p>
          <a:p>
            <a:pPr lvl="2"/>
            <a:r>
              <a:rPr lang="en-US" b="1" dirty="0"/>
              <a:t>Anti-pattern: Hand-cranked clouds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Definition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1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Tool that allows people to specify what infrastructure component to create and how to configure it.</a:t>
            </a:r>
          </a:p>
          <a:p>
            <a:endParaRPr lang="en-US" dirty="0"/>
          </a:p>
          <a:p>
            <a:pPr lvl="1"/>
            <a:r>
              <a:rPr lang="en-US" dirty="0"/>
              <a:t>Leverages the API provided by the dynamic infrastructure platform to create the component.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AWS Cloud Formation</a:t>
            </a:r>
          </a:p>
          <a:p>
            <a:pPr lvl="2"/>
            <a:r>
              <a:rPr lang="en-US" dirty="0"/>
              <a:t>Terraform</a:t>
            </a:r>
          </a:p>
          <a:p>
            <a:pPr lvl="2"/>
            <a:r>
              <a:rPr lang="en-US" dirty="0" err="1"/>
              <a:t>Openstack</a:t>
            </a:r>
            <a:r>
              <a:rPr lang="en-US" dirty="0"/>
              <a:t> Heat</a:t>
            </a:r>
          </a:p>
        </p:txBody>
      </p:sp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Infrastructure Definition Tool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/>
          </a:p>
          <a:p>
            <a:r>
              <a:rPr lang="en-US" b="1" dirty="0"/>
              <a:t>Idempotent</a:t>
            </a:r>
            <a:r>
              <a:rPr lang="en-US" dirty="0"/>
              <a:t>: execute the same script </a:t>
            </a:r>
            <a:br>
              <a:rPr lang="en-US" dirty="0"/>
            </a:br>
            <a:r>
              <a:rPr lang="en-US" dirty="0"/>
              <a:t>multiple times without negatively </a:t>
            </a:r>
            <a:br>
              <a:rPr lang="en-US" dirty="0"/>
            </a:br>
            <a:r>
              <a:rPr lang="en-US" dirty="0"/>
              <a:t>impacting infrastructure.</a:t>
            </a:r>
          </a:p>
          <a:p>
            <a:pPr lvl="1"/>
            <a:endParaRPr lang="en-US" dirty="0"/>
          </a:p>
          <a:p>
            <a:r>
              <a:rPr lang="en-US" b="1" dirty="0"/>
              <a:t>Pre/post-checks</a:t>
            </a:r>
            <a:r>
              <a:rPr lang="en-US" dirty="0"/>
              <a:t>: ability for tool to validate </a:t>
            </a:r>
            <a:br>
              <a:rPr lang="en-US" dirty="0"/>
            </a:br>
            <a:r>
              <a:rPr lang="en-US" dirty="0"/>
              <a:t>starting conditions and check for successful </a:t>
            </a:r>
            <a:br>
              <a:rPr lang="en-US" dirty="0"/>
            </a:br>
            <a:r>
              <a:rPr lang="en-US" dirty="0"/>
              <a:t>completion.</a:t>
            </a:r>
          </a:p>
          <a:p>
            <a:pPr lvl="1"/>
            <a:endParaRPr lang="en-US" dirty="0"/>
          </a:p>
          <a:p>
            <a:r>
              <a:rPr lang="en-US" b="1" dirty="0"/>
              <a:t>Visible failure</a:t>
            </a:r>
            <a:r>
              <a:rPr lang="en-US" dirty="0"/>
              <a:t>: shouldn’t hide provisioning failures.</a:t>
            </a:r>
          </a:p>
          <a:p>
            <a:pPr lvl="1"/>
            <a:endParaRPr lang="en-US" dirty="0"/>
          </a:p>
          <a:p>
            <a:r>
              <a:rPr lang="en-US" b="1" dirty="0"/>
              <a:t>Parameterized</a:t>
            </a:r>
            <a:r>
              <a:rPr lang="en-US" dirty="0"/>
              <a:t>: allows the reuse of infrastructure definitions for multiple use-cases (i.e., environments).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Infrastructure Definition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Common practices:</a:t>
            </a:r>
          </a:p>
          <a:p>
            <a:pPr lvl="1"/>
            <a:r>
              <a:rPr lang="en-US" b="1" dirty="0"/>
              <a:t>Unattended execution</a:t>
            </a:r>
            <a:r>
              <a:rPr lang="en-US" dirty="0"/>
              <a:t>: definition tools do not require human intervention to build infrastructure.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Configuration definition files</a:t>
            </a:r>
            <a:r>
              <a:rPr lang="en-US" dirty="0"/>
              <a:t>: infrastructure definitions are stored in text files (JSON, YAML, DSL, etc.)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Externalized configuration</a:t>
            </a:r>
            <a:r>
              <a:rPr lang="en-US" dirty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VCS</a:t>
            </a:r>
            <a:r>
              <a:rPr lang="en-US" dirty="0"/>
              <a:t>: infrastructure definition files are stored in version control systems.</a:t>
            </a:r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Definition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Two ways to define infrastructure in configuration files:</a:t>
            </a:r>
          </a:p>
          <a:p>
            <a:endParaRPr lang="en-US" dirty="0"/>
          </a:p>
          <a:p>
            <a:pPr lvl="1"/>
            <a:r>
              <a:rPr lang="en-US" b="1" dirty="0"/>
              <a:t>Procedurally</a:t>
            </a:r>
            <a:r>
              <a:rPr lang="en-US" dirty="0"/>
              <a:t>: describe the step-by-step process required to build infrastructure</a:t>
            </a:r>
          </a:p>
          <a:p>
            <a:pPr lvl="2"/>
            <a:r>
              <a:rPr lang="en-US" dirty="0"/>
              <a:t>“First do X, then do Y.”</a:t>
            </a:r>
          </a:p>
          <a:p>
            <a:pPr lvl="2"/>
            <a:r>
              <a:rPr lang="en-US" dirty="0"/>
              <a:t>Example: Shell script or application library using AWS API to create infrastructure (Python Boto3).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Declaratively</a:t>
            </a:r>
            <a:r>
              <a:rPr lang="en-US" dirty="0"/>
              <a:t>: describe what the infrastructure should look like and let a tool build it.</a:t>
            </a:r>
          </a:p>
          <a:p>
            <a:pPr lvl="2"/>
            <a:r>
              <a:rPr lang="en-US" dirty="0"/>
              <a:t>“It should be Z.”</a:t>
            </a:r>
          </a:p>
          <a:p>
            <a:pPr lvl="2"/>
            <a:r>
              <a:rPr lang="en-US" dirty="0"/>
              <a:t>Sometimes called policy-based configuration.</a:t>
            </a:r>
          </a:p>
          <a:p>
            <a:pPr lvl="2"/>
            <a:r>
              <a:rPr lang="en-US" dirty="0"/>
              <a:t>Benefit: typically run idempotently – can apply configuration over-and-over again.</a:t>
            </a:r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vs. Declarative</a:t>
            </a:r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Object Notation (JSON)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Very light-weight data-interchange format.</a:t>
            </a:r>
          </a:p>
          <a:p>
            <a:endParaRPr lang="en-US" dirty="0"/>
          </a:p>
          <a:p>
            <a:r>
              <a:rPr lang="en-US" dirty="0"/>
              <a:t>Easy for humans to read and machines to parse.</a:t>
            </a:r>
          </a:p>
          <a:p>
            <a:pPr lvl="1"/>
            <a:r>
              <a:rPr lang="en-US" dirty="0"/>
              <a:t>“self-describing”</a:t>
            </a:r>
          </a:p>
          <a:p>
            <a:pPr lvl="1"/>
            <a:endParaRPr lang="en-US" dirty="0"/>
          </a:p>
          <a:p>
            <a:r>
              <a:rPr lang="en-US" dirty="0"/>
              <a:t>Based on subset of JavaScript programming language, but it’s completely language independent.</a:t>
            </a:r>
          </a:p>
          <a:p>
            <a:endParaRPr lang="en-US" dirty="0"/>
          </a:p>
          <a:p>
            <a:r>
              <a:rPr lang="en-US" dirty="0"/>
              <a:t>Built on two structures:</a:t>
            </a:r>
          </a:p>
          <a:p>
            <a:pPr lvl="1"/>
            <a:r>
              <a:rPr lang="en-US" dirty="0"/>
              <a:t>Name/value pairs (object/hash)</a:t>
            </a:r>
          </a:p>
          <a:p>
            <a:pPr lvl="1"/>
            <a:r>
              <a:rPr lang="en-US" dirty="0"/>
              <a:t>Ordered lists (array)</a:t>
            </a:r>
          </a:p>
          <a:p>
            <a:pPr lvl="1"/>
            <a:endParaRPr lang="en-US" dirty="0"/>
          </a:p>
          <a:p>
            <a:r>
              <a:rPr lang="en-US" dirty="0"/>
              <a:t>Values can be:</a:t>
            </a:r>
          </a:p>
          <a:p>
            <a:pPr lvl="1"/>
            <a:r>
              <a:rPr lang="en-US" dirty="0"/>
              <a:t>String, number, object, array, true, false, null</a:t>
            </a:r>
          </a:p>
        </p:txBody>
      </p:sp>
    </p:spTree>
    <p:extLst>
      <p:ext uri="{BB962C8B-B14F-4D97-AF65-F5344CB8AC3E}">
        <p14:creationId xmlns:p14="http://schemas.microsoft.com/office/powerpoint/2010/main" val="1724473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 Object Syntax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342703"/>
            <a:ext cx="6593127" cy="124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462" y="5023001"/>
            <a:ext cx="591700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“name” : “Allie” }</a:t>
            </a:r>
          </a:p>
          <a:p>
            <a:endParaRPr lang="en-US" sz="2400" dirty="0"/>
          </a:p>
          <a:p>
            <a:r>
              <a:rPr lang="en-US" sz="2400" dirty="0"/>
              <a:t>{ “work” : “Target”,  “home” : “Minneapolis”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Object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Unordered set of name/value pairs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Object begins with { and ends with }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Each name followed by : (colon) and name pairs are separated by , (comma)</a:t>
            </a:r>
          </a:p>
        </p:txBody>
      </p:sp>
    </p:spTree>
    <p:extLst>
      <p:ext uri="{BB962C8B-B14F-4D97-AF65-F5344CB8AC3E}">
        <p14:creationId xmlns:p14="http://schemas.microsoft.com/office/powerpoint/2010/main" val="78817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Dynamic infrastructure platforms</a:t>
            </a:r>
          </a:p>
          <a:p>
            <a:r>
              <a:rPr lang="en-US" dirty="0"/>
              <a:t>Infrastructure definition tools</a:t>
            </a:r>
          </a:p>
          <a:p>
            <a:r>
              <a:rPr lang="en-US" dirty="0"/>
              <a:t>JSON/ YAML</a:t>
            </a:r>
          </a:p>
          <a:p>
            <a:r>
              <a:rPr lang="en-US" dirty="0"/>
              <a:t>AWS 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 Object Syntax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2462" y="4502416"/>
            <a:ext cx="60516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“employers” : [ “Target”, “Cargill”, “Medtronic” ] }</a:t>
            </a:r>
          </a:p>
          <a:p>
            <a:endParaRPr lang="en-US" dirty="0"/>
          </a:p>
          <a:p>
            <a:r>
              <a:rPr lang="en-US" dirty="0"/>
              <a:t># nesting objects/arrays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“employer” : { “name” : “United Health”,</a:t>
            </a:r>
          </a:p>
          <a:p>
            <a:r>
              <a:rPr lang="en-US" dirty="0"/>
              <a:t>			    “employees” : [ “John”, “Miguel”, “Heather” ]</a:t>
            </a:r>
          </a:p>
          <a:p>
            <a:r>
              <a:rPr lang="en-US" dirty="0"/>
              <a:t>			   }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Array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Ordered collection of values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Array begins with [ and ends with ]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Values are separated by , (comma)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023529"/>
            <a:ext cx="5797550" cy="10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40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YAML </a:t>
            </a:r>
            <a:r>
              <a:rPr lang="en-US" dirty="0" err="1"/>
              <a:t>Ain’t</a:t>
            </a:r>
            <a:r>
              <a:rPr lang="en-US" dirty="0"/>
              <a:t> Markup Language (YAML)</a:t>
            </a:r>
          </a:p>
          <a:p>
            <a:endParaRPr lang="en-US" dirty="0"/>
          </a:p>
          <a:p>
            <a:r>
              <a:rPr lang="en-US" dirty="0"/>
              <a:t>Human friendly data serialization standard for all programming languages.</a:t>
            </a:r>
          </a:p>
          <a:p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Very simple to use.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Human readable.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Information can easily be translated to multiple programming language types.</a:t>
            </a:r>
          </a:p>
        </p:txBody>
      </p:sp>
    </p:spTree>
    <p:extLst>
      <p:ext uri="{BB962C8B-B14F-4D97-AF65-F5344CB8AC3E}">
        <p14:creationId xmlns:p14="http://schemas.microsoft.com/office/powerpoint/2010/main" val="1692920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rules:</a:t>
            </a:r>
          </a:p>
          <a:p>
            <a:pPr lvl="1"/>
            <a:r>
              <a:rPr lang="en-US" dirty="0"/>
              <a:t>YAML files should end with .</a:t>
            </a:r>
            <a:r>
              <a:rPr lang="en-US" dirty="0" err="1"/>
              <a:t>yaml</a:t>
            </a:r>
            <a:r>
              <a:rPr lang="en-US" dirty="0"/>
              <a:t> (or .</a:t>
            </a:r>
            <a:r>
              <a:rPr lang="en-US" dirty="0" err="1"/>
              <a:t>yml</a:t>
            </a:r>
            <a:r>
              <a:rPr lang="en-US" dirty="0"/>
              <a:t>) extension</a:t>
            </a:r>
          </a:p>
          <a:p>
            <a:pPr lvl="1"/>
            <a:r>
              <a:rPr lang="en-US" dirty="0"/>
              <a:t>YAML is case sensitive.</a:t>
            </a:r>
          </a:p>
          <a:p>
            <a:pPr lvl="1"/>
            <a:r>
              <a:rPr lang="en-US" dirty="0"/>
              <a:t>YAML does not allow tabs, use space instead.</a:t>
            </a:r>
          </a:p>
          <a:p>
            <a:pPr lvl="1"/>
            <a:r>
              <a:rPr lang="en-US" dirty="0"/>
              <a:t>Indentation (spaces) have meaning!</a:t>
            </a:r>
          </a:p>
          <a:p>
            <a:pPr lvl="1"/>
            <a:r>
              <a:rPr lang="en-US" dirty="0"/>
              <a:t>Data begins with 3 dashes “---” (optional)</a:t>
            </a:r>
          </a:p>
          <a:p>
            <a:endParaRPr lang="en-US" dirty="0"/>
          </a:p>
          <a:p>
            <a:r>
              <a:rPr lang="en-US" dirty="0"/>
              <a:t>See http://</a:t>
            </a:r>
            <a:r>
              <a:rPr lang="en-US" dirty="0" err="1"/>
              <a:t>yaml.org</a:t>
            </a:r>
            <a:r>
              <a:rPr lang="en-US" dirty="0"/>
              <a:t> for specific requirements.</a:t>
            </a:r>
          </a:p>
        </p:txBody>
      </p:sp>
    </p:spTree>
    <p:extLst>
      <p:ext uri="{BB962C8B-B14F-4D97-AF65-F5344CB8AC3E}">
        <p14:creationId xmlns:p14="http://schemas.microsoft.com/office/powerpoint/2010/main" val="910861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Scalars:</a:t>
            </a:r>
          </a:p>
          <a:p>
            <a:pPr marL="457200" lvl="1" indent="0">
              <a:buNone/>
            </a:pPr>
            <a:r>
              <a:rPr lang="en-US" dirty="0"/>
              <a:t>Integer: 25</a:t>
            </a:r>
          </a:p>
          <a:p>
            <a:pPr marL="457200" lvl="1" indent="0">
              <a:buNone/>
            </a:pPr>
            <a:r>
              <a:rPr lang="en-US" dirty="0"/>
              <a:t>String: “25”</a:t>
            </a:r>
          </a:p>
          <a:p>
            <a:pPr marL="457200" lvl="1" indent="0">
              <a:buNone/>
            </a:pPr>
            <a:r>
              <a:rPr lang="en-US" dirty="0"/>
              <a:t>Float: 25.0</a:t>
            </a:r>
          </a:p>
          <a:p>
            <a:pPr marL="457200" lvl="1" indent="0">
              <a:buNone/>
            </a:pPr>
            <a:r>
              <a:rPr lang="en-US" dirty="0"/>
              <a:t>Boolean: Yes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Sequences (arrays):</a:t>
            </a:r>
          </a:p>
          <a:p>
            <a:pPr marL="0" indent="0">
              <a:buNone/>
            </a:pPr>
            <a:r>
              <a:rPr lang="en-US" dirty="0"/>
              <a:t>	- Cat</a:t>
            </a:r>
          </a:p>
          <a:p>
            <a:pPr marL="0" indent="0">
              <a:buNone/>
            </a:pPr>
            <a:r>
              <a:rPr lang="en-US" dirty="0"/>
              <a:t>	- Dog</a:t>
            </a:r>
          </a:p>
          <a:p>
            <a:pPr marL="0" indent="0">
              <a:buNone/>
            </a:pPr>
            <a:r>
              <a:rPr lang="en-US" dirty="0"/>
              <a:t>	- Goldfish</a:t>
            </a:r>
          </a:p>
          <a:p>
            <a:pPr marL="0" indent="0">
              <a:buNone/>
            </a:pPr>
            <a:r>
              <a:rPr lang="en-US" dirty="0"/>
              <a:t>	fish: [Cat, Dog, Goldfish]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Mappings (hashes):</a:t>
            </a:r>
          </a:p>
          <a:p>
            <a:pPr marL="0" indent="0">
              <a:buNone/>
            </a:pPr>
            <a:r>
              <a:rPr lang="en-US" dirty="0"/>
              <a:t>	animal : pets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366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vs. YAML Example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720" y="1811858"/>
            <a:ext cx="33607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{ “</a:t>
            </a:r>
            <a:r>
              <a:rPr lang="en-US" sz="1800" dirty="0" err="1"/>
              <a:t>breakfast_menu</a:t>
            </a:r>
            <a:r>
              <a:rPr lang="en-US" sz="1800" dirty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{ “</a:t>
            </a:r>
            <a:r>
              <a:rPr lang="en-US" sz="1800" dirty="0" err="1"/>
              <a:t>name”:”Belgian</a:t>
            </a:r>
            <a:r>
              <a:rPr lang="en-US" sz="1800" dirty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</a:t>
            </a:r>
            <a:r>
              <a:rPr lang="en-US" sz="1800" dirty="0" err="1"/>
              <a:t>description”:”Our</a:t>
            </a:r>
            <a:r>
              <a:rPr lang="en-US" sz="1800" dirty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3442" y="1964258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4412218" y="1811858"/>
            <a:ext cx="44416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---</a:t>
            </a:r>
          </a:p>
          <a:p>
            <a:r>
              <a:rPr lang="en-US" dirty="0" err="1"/>
              <a:t>breakfast_menu</a:t>
            </a:r>
            <a:r>
              <a:rPr lang="en-US" dirty="0"/>
              <a:t>:</a:t>
            </a:r>
          </a:p>
          <a:p>
            <a:r>
              <a:rPr lang="en-US" dirty="0"/>
              <a:t>  food:</a:t>
            </a:r>
          </a:p>
          <a:p>
            <a:r>
              <a:rPr lang="en-US" dirty="0"/>
              <a:t>  - name: Belgian Waffles</a:t>
            </a:r>
          </a:p>
          <a:p>
            <a:r>
              <a:rPr lang="en-US" dirty="0"/>
              <a:t>     price: "$6.99"</a:t>
            </a:r>
          </a:p>
          <a:p>
            <a:r>
              <a:rPr lang="en-US" dirty="0"/>
              <a:t>     description: Our wonderful Belgian Waffles</a:t>
            </a:r>
          </a:p>
          <a:p>
            <a:r>
              <a:rPr lang="en-US" dirty="0"/>
              <a:t>     calories: 650</a:t>
            </a:r>
          </a:p>
        </p:txBody>
      </p:sp>
    </p:spTree>
    <p:extLst>
      <p:ext uri="{BB962C8B-B14F-4D97-AF65-F5344CB8AC3E}">
        <p14:creationId xmlns:p14="http://schemas.microsoft.com/office/powerpoint/2010/main" val="1696867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AWS infrastructure definition tool used for automating the deployment of cloud infrastructure.</a:t>
            </a:r>
          </a:p>
          <a:p>
            <a:endParaRPr lang="en-US" dirty="0"/>
          </a:p>
          <a:p>
            <a:r>
              <a:rPr lang="en-US" dirty="0"/>
              <a:t>Several AWS services (Elastic Beanstalk, ECS, etc.) use CloudFormation for infrastructure provisioning.</a:t>
            </a:r>
          </a:p>
          <a:p>
            <a:endParaRPr lang="en-US" dirty="0"/>
          </a:p>
          <a:p>
            <a:r>
              <a:rPr lang="en-US" dirty="0"/>
              <a:t>CloudFormation uses a </a:t>
            </a:r>
            <a:r>
              <a:rPr lang="en-US" b="1" dirty="0"/>
              <a:t>template</a:t>
            </a:r>
            <a:r>
              <a:rPr lang="en-US" dirty="0"/>
              <a:t> to describe what resources to configure on AWS.</a:t>
            </a:r>
          </a:p>
          <a:p>
            <a:endParaRPr lang="en-US" dirty="0"/>
          </a:p>
          <a:p>
            <a:pPr lvl="1"/>
            <a:r>
              <a:rPr lang="en-US" dirty="0"/>
              <a:t>Template is written in JSON or YAML format.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Supports good Infrastructure as Code practices.</a:t>
            </a:r>
          </a:p>
          <a:p>
            <a:pPr lvl="2"/>
            <a:r>
              <a:rPr lang="en-US" dirty="0"/>
              <a:t>Store in version control</a:t>
            </a:r>
          </a:p>
          <a:p>
            <a:pPr lvl="2"/>
            <a:r>
              <a:rPr lang="en-US" dirty="0"/>
              <a:t>Ability to test</a:t>
            </a:r>
          </a:p>
          <a:p>
            <a:pPr lvl="2"/>
            <a:r>
              <a:rPr lang="en-US" dirty="0"/>
              <a:t>Repeatable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 set of configured cloud resources is called a </a:t>
            </a:r>
            <a:r>
              <a:rPr lang="en-US" b="1" dirty="0"/>
              <a:t>stack</a:t>
            </a:r>
            <a:r>
              <a:rPr lang="en-US" dirty="0"/>
              <a:t>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B0E9CF5-14DB-C248-8FA9-C6F669749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2434" y="274638"/>
            <a:ext cx="1033703" cy="10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1" y="4283004"/>
            <a:ext cx="5511878" cy="2459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CloudFormation Works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CloudFormation uses template definition to make API calls to AWS.</a:t>
            </a:r>
          </a:p>
          <a:p>
            <a:pPr lvl="1"/>
            <a:r>
              <a:rPr lang="en-US" dirty="0"/>
              <a:t>User’s permissions determines what resources it can create.</a:t>
            </a:r>
          </a:p>
          <a:p>
            <a:pPr lvl="1"/>
            <a:endParaRPr lang="en-US" dirty="0"/>
          </a:p>
          <a:p>
            <a:r>
              <a:rPr lang="en-US" dirty="0"/>
              <a:t>Process:</a:t>
            </a:r>
          </a:p>
          <a:p>
            <a:pPr lvl="1"/>
            <a:r>
              <a:rPr lang="en-US" dirty="0"/>
              <a:t>1. Create a CloudFormation Template (JSON) in CloudFormation Designer or a text editor.</a:t>
            </a:r>
          </a:p>
          <a:p>
            <a:pPr lvl="1"/>
            <a:r>
              <a:rPr lang="en-US" dirty="0"/>
              <a:t>2. Save the template locally or in an S3 bucket.</a:t>
            </a:r>
          </a:p>
          <a:p>
            <a:pPr lvl="1"/>
            <a:r>
              <a:rPr lang="en-US" dirty="0"/>
              <a:t>3. Create a stack by specifying the template and providing any required input parameters using AWS console, API, or CLI.</a:t>
            </a:r>
          </a:p>
          <a:p>
            <a:pPr lvl="1"/>
            <a:r>
              <a:rPr lang="en-US" dirty="0"/>
              <a:t>4. CloudFormation provisions resources and reports back when the stack is created. </a:t>
            </a:r>
          </a:p>
        </p:txBody>
      </p:sp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900" dirty="0"/>
              <a:t>---</a:t>
            </a:r>
          </a:p>
          <a:p>
            <a:pPr marL="0" indent="0">
              <a:buNone/>
            </a:pPr>
            <a:r>
              <a:rPr lang="en-US" dirty="0" err="1"/>
              <a:t>AWSTemplateFormatVersion</a:t>
            </a:r>
            <a:r>
              <a:rPr lang="en-US" dirty="0"/>
              <a:t>: "2010-09-09"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Description: </a:t>
            </a:r>
            <a:r>
              <a:rPr lang="en-US" sz="2900" i="1" dirty="0">
                <a:solidFill>
                  <a:srgbClr val="FF0000"/>
                </a:solidFill>
              </a:rPr>
              <a:t>string</a:t>
            </a:r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Metadata: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i="1" dirty="0">
                <a:solidFill>
                  <a:srgbClr val="FF0000"/>
                </a:solidFill>
              </a:rPr>
              <a:t> </a:t>
            </a:r>
            <a:r>
              <a:rPr lang="en-US" sz="2900" i="1" dirty="0" err="1">
                <a:solidFill>
                  <a:srgbClr val="FF0000"/>
                </a:solidFill>
              </a:rPr>
              <a:t>TemplateMetadata</a:t>
            </a:r>
            <a:r>
              <a:rPr lang="en-US" sz="2900" i="1" dirty="0">
                <a:solidFill>
                  <a:srgbClr val="FF0000"/>
                </a:solidFill>
              </a:rPr>
              <a:t>: string</a:t>
            </a:r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Parameters: </a:t>
            </a:r>
          </a:p>
          <a:p>
            <a:pPr marL="0" indent="0">
              <a:buNone/>
            </a:pPr>
            <a:r>
              <a:rPr lang="en-US" sz="2900" i="1" dirty="0">
                <a:solidFill>
                  <a:srgbClr val="FF0000"/>
                </a:solidFill>
              </a:rPr>
              <a:t>	Set of parameters</a:t>
            </a:r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Mappings: </a:t>
            </a:r>
          </a:p>
          <a:p>
            <a:pPr marL="0" indent="0">
              <a:buNone/>
            </a:pPr>
            <a:r>
              <a:rPr lang="en-US" sz="2900" i="1" dirty="0">
                <a:solidFill>
                  <a:srgbClr val="FF0000"/>
                </a:solidFill>
              </a:rPr>
              <a:t>	Set of mappings</a:t>
            </a:r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Conditions: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i="1" dirty="0">
                <a:solidFill>
                  <a:srgbClr val="FF0000"/>
                </a:solidFill>
              </a:rPr>
              <a:t>Set of conditions</a:t>
            </a:r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Resources:</a:t>
            </a:r>
          </a:p>
          <a:p>
            <a:pPr marL="0" indent="0">
              <a:buNone/>
            </a:pPr>
            <a:r>
              <a:rPr lang="en-US" sz="2900" i="1" dirty="0">
                <a:solidFill>
                  <a:srgbClr val="FF0000"/>
                </a:solidFill>
              </a:rPr>
              <a:t>	Set of resources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Outputs: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i="1" dirty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Templates allow the user to supply input </a:t>
            </a:r>
            <a:r>
              <a:rPr lang="en-US" b="1" dirty="0"/>
              <a:t>parameters</a:t>
            </a:r>
            <a:r>
              <a:rPr lang="en-US" dirty="0"/>
              <a:t> when launching a stack.</a:t>
            </a:r>
          </a:p>
          <a:p>
            <a:endParaRPr lang="en-US" dirty="0"/>
          </a:p>
          <a:p>
            <a:pPr lvl="1"/>
            <a:r>
              <a:rPr lang="en-US" dirty="0"/>
              <a:t>Parameter logical names must be unique.</a:t>
            </a:r>
          </a:p>
          <a:p>
            <a:pPr lvl="1"/>
            <a:r>
              <a:rPr lang="en-US" dirty="0"/>
              <a:t>Logical name definition followed by a series of parameter properties.</a:t>
            </a:r>
          </a:p>
          <a:p>
            <a:pPr lvl="1"/>
            <a:r>
              <a:rPr lang="en-US" dirty="0"/>
              <a:t>Types: String, Number, List, or AWS-specific type</a:t>
            </a:r>
          </a:p>
          <a:p>
            <a:pPr lvl="1"/>
            <a:r>
              <a:rPr lang="en-US" dirty="0"/>
              <a:t>Maximum of 60 parameters allowed in a template</a:t>
            </a:r>
          </a:p>
          <a:p>
            <a:endParaRPr lang="en-US" dirty="0"/>
          </a:p>
          <a:p>
            <a:r>
              <a:rPr lang="en-US" dirty="0"/>
              <a:t>Input parameters are referenced within a template using the “</a:t>
            </a:r>
            <a:r>
              <a:rPr lang="en-US" b="1" dirty="0"/>
              <a:t>!Ref</a:t>
            </a:r>
            <a:r>
              <a:rPr lang="en-US" dirty="0"/>
              <a:t>” function.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Parameters: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i="1" dirty="0">
                <a:solidFill>
                  <a:srgbClr val="FF0000"/>
                </a:solidFill>
              </a:rPr>
              <a:t>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/>
              <a:t>	Type: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</a:t>
            </a:r>
          </a:p>
          <a:p>
            <a:pPr marL="0" indent="0">
              <a:buNone/>
            </a:pPr>
            <a:r>
              <a:rPr lang="de-DE" dirty="0"/>
              <a:t>	 	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: "</a:t>
            </a:r>
            <a:r>
              <a:rPr lang="de-DE" i="1" dirty="0" err="1">
                <a:solidFill>
                  <a:srgbClr val="FF0000"/>
                </a:solidFill>
              </a:rPr>
              <a:t>value</a:t>
            </a:r>
            <a:r>
              <a:rPr lang="de-DE" dirty="0"/>
              <a:t>“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126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Useful parameter properties (not a complete list):</a:t>
            </a:r>
          </a:p>
          <a:p>
            <a:endParaRPr lang="en-US" dirty="0"/>
          </a:p>
          <a:p>
            <a:pPr lvl="1"/>
            <a:r>
              <a:rPr lang="en-US" b="1" dirty="0" err="1"/>
              <a:t>AllowedValues</a:t>
            </a:r>
            <a:r>
              <a:rPr lang="en-US" dirty="0"/>
              <a:t>: an array containing list of values allowed for the parameter.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Default</a:t>
            </a:r>
            <a:r>
              <a:rPr lang="en-US" dirty="0"/>
              <a:t>: the value used for the property if no value is specified.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Description</a:t>
            </a:r>
            <a:r>
              <a:rPr lang="en-US" dirty="0"/>
              <a:t>: a string describing the parameter.</a:t>
            </a:r>
          </a:p>
          <a:p>
            <a:pPr lvl="1"/>
            <a:endParaRPr lang="en-US" dirty="0"/>
          </a:p>
          <a:p>
            <a:pPr lvl="1"/>
            <a:r>
              <a:rPr lang="en-US" b="1" dirty="0" err="1"/>
              <a:t>MaxLength</a:t>
            </a:r>
            <a:r>
              <a:rPr lang="en-US" dirty="0"/>
              <a:t>/</a:t>
            </a:r>
            <a:r>
              <a:rPr lang="en-US" b="1" dirty="0" err="1"/>
              <a:t>MinLength</a:t>
            </a:r>
            <a:r>
              <a:rPr lang="en-US" dirty="0"/>
              <a:t>/</a:t>
            </a:r>
            <a:r>
              <a:rPr lang="en-US" b="1" dirty="0" err="1"/>
              <a:t>MaxValue</a:t>
            </a:r>
            <a:r>
              <a:rPr lang="en-US" dirty="0"/>
              <a:t>/</a:t>
            </a:r>
            <a:r>
              <a:rPr lang="en-US" b="1" dirty="0" err="1"/>
              <a:t>MinValue</a:t>
            </a:r>
            <a:r>
              <a:rPr lang="en-US" dirty="0"/>
              <a:t>: set a constraint on the input value</a:t>
            </a:r>
          </a:p>
          <a:p>
            <a:pPr lvl="1"/>
            <a:endParaRPr lang="en-US" dirty="0"/>
          </a:p>
          <a:p>
            <a:pPr lvl="1"/>
            <a:r>
              <a:rPr lang="en-US" b="1" dirty="0" err="1"/>
              <a:t>NoEcho</a:t>
            </a:r>
            <a:r>
              <a:rPr lang="en-US" dirty="0"/>
              <a:t>: hide the parameter value in any output logs (useful for passwords).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27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/>
          </a:bodyPr>
          <a:lstStyle/>
          <a:p>
            <a:r>
              <a:rPr lang="en-US" dirty="0"/>
              <a:t>Definition: </a:t>
            </a:r>
            <a:r>
              <a:rPr lang="en-US" b="1" dirty="0"/>
              <a:t>An approach to infrastructure automation based on practices from software development.</a:t>
            </a:r>
          </a:p>
          <a:p>
            <a:endParaRPr lang="en-US" b="1" dirty="0"/>
          </a:p>
          <a:p>
            <a:pPr lvl="1"/>
            <a:r>
              <a:rPr lang="en-US" dirty="0"/>
              <a:t>Version control systems</a:t>
            </a:r>
          </a:p>
          <a:p>
            <a:pPr lvl="1"/>
            <a:r>
              <a:rPr lang="en-US" dirty="0"/>
              <a:t>Automated code testing</a:t>
            </a:r>
          </a:p>
          <a:p>
            <a:pPr lvl="1"/>
            <a:r>
              <a:rPr lang="en-US" dirty="0"/>
              <a:t>Continuous integration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63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Parameters: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b="1" dirty="0" err="1"/>
              <a:t>InstanceTypeParameter</a:t>
            </a:r>
            <a:r>
              <a:rPr lang="en-US" sz="1800" b="1" dirty="0"/>
              <a:t>: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		Type: “String”</a:t>
            </a:r>
          </a:p>
          <a:p>
            <a:pPr marL="0" indent="0">
              <a:buNone/>
            </a:pPr>
            <a:r>
              <a:rPr lang="en-US" sz="1800" dirty="0"/>
              <a:t>		Default: “t2.micro”</a:t>
            </a:r>
          </a:p>
          <a:p>
            <a:pPr marL="0" indent="0">
              <a:buNone/>
            </a:pPr>
            <a:r>
              <a:rPr lang="en-US" sz="1800" dirty="0"/>
              <a:t>		</a:t>
            </a:r>
            <a:r>
              <a:rPr lang="en-US" sz="1800" dirty="0" err="1"/>
              <a:t>AllowedValues</a:t>
            </a:r>
            <a:r>
              <a:rPr lang="en-US" sz="1800" dirty="0"/>
              <a:t>: [“t2.micro”, “t2.small”, “t2.medium”]</a:t>
            </a:r>
          </a:p>
          <a:p>
            <a:pPr marL="0" indent="0">
              <a:buNone/>
            </a:pPr>
            <a:r>
              <a:rPr lang="en-US" sz="1800" dirty="0"/>
              <a:t>		Description: “Enter the instance type (t2.micro, t2.small, or t2.medium).”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Resources:</a:t>
            </a:r>
          </a:p>
          <a:p>
            <a:pPr marL="400050" lvl="1" indent="0">
              <a:buNone/>
            </a:pPr>
            <a:r>
              <a:rPr lang="en-US" sz="1800" dirty="0"/>
              <a:t>Ec2Instance:</a:t>
            </a:r>
          </a:p>
          <a:p>
            <a:pPr marL="400050" lvl="1" indent="0">
              <a:buNone/>
            </a:pPr>
            <a:r>
              <a:rPr lang="en-US" sz="1800" dirty="0"/>
              <a:t>		Type: AWS::EC2::Instance</a:t>
            </a:r>
          </a:p>
          <a:p>
            <a:pPr marL="400050" lvl="1" indent="0">
              <a:buNone/>
            </a:pPr>
            <a:r>
              <a:rPr lang="en-US" sz="1800" dirty="0"/>
              <a:t>		Properties</a:t>
            </a:r>
          </a:p>
          <a:p>
            <a:pPr marL="400050" lvl="1" indent="0">
              <a:buNone/>
            </a:pPr>
            <a:r>
              <a:rPr lang="en-US" sz="1800" dirty="0"/>
              <a:t>			</a:t>
            </a:r>
            <a:r>
              <a:rPr lang="en-US" sz="1800" dirty="0" err="1"/>
              <a:t>InstanceType</a:t>
            </a:r>
            <a:r>
              <a:rPr lang="en-US" sz="1800" dirty="0"/>
              <a:t>: !Ref </a:t>
            </a:r>
            <a:r>
              <a:rPr lang="en-US" sz="1800" b="1" dirty="0" err="1"/>
              <a:t>InstanceTypeParameter</a:t>
            </a:r>
            <a:endParaRPr lang="en-US" sz="1800" dirty="0"/>
          </a:p>
          <a:p>
            <a:pPr marL="400050" lvl="1" indent="0">
              <a:buNone/>
            </a:pPr>
            <a:r>
              <a:rPr lang="en-US" sz="1800" dirty="0"/>
              <a:t>			</a:t>
            </a:r>
            <a:r>
              <a:rPr lang="en-US" sz="1800" dirty="0" err="1"/>
              <a:t>ImageId</a:t>
            </a:r>
            <a:r>
              <a:rPr lang="en-US" sz="1800" dirty="0"/>
              <a:t>: “ami-398de234”</a:t>
            </a:r>
          </a:p>
        </p:txBody>
      </p:sp>
    </p:spTree>
    <p:extLst>
      <p:ext uri="{BB962C8B-B14F-4D97-AF65-F5344CB8AC3E}">
        <p14:creationId xmlns:p14="http://schemas.microsoft.com/office/powerpoint/2010/main" val="1647961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The optional </a:t>
            </a:r>
            <a:r>
              <a:rPr lang="en-US" b="1" dirty="0"/>
              <a:t>outputs</a:t>
            </a:r>
            <a:r>
              <a:rPr lang="en-US" dirty="0"/>
              <a:t> section declares values that CloudFormation will return when the stack is created.</a:t>
            </a:r>
          </a:p>
          <a:p>
            <a:pPr lvl="1"/>
            <a:r>
              <a:rPr lang="en-US" dirty="0"/>
              <a:t>Example: return the name of an S3 bucket after CloudFormation creates it.</a:t>
            </a:r>
          </a:p>
          <a:p>
            <a:pPr lvl="1"/>
            <a:r>
              <a:rPr lang="en-US" dirty="0"/>
              <a:t>Maximum of 60 outputs allowed in a template.</a:t>
            </a:r>
          </a:p>
          <a:p>
            <a:pPr lvl="1"/>
            <a:r>
              <a:rPr lang="en-US" dirty="0"/>
              <a:t>Available via the </a:t>
            </a:r>
            <a:r>
              <a:rPr lang="en-US" i="1" dirty="0"/>
              <a:t>describe stacks </a:t>
            </a:r>
            <a:r>
              <a:rPr lang="en-US" dirty="0"/>
              <a:t>API call.</a:t>
            </a:r>
          </a:p>
          <a:p>
            <a:endParaRPr lang="en-US" dirty="0"/>
          </a:p>
          <a:p>
            <a:r>
              <a:rPr lang="en-US" dirty="0"/>
              <a:t>Value of an output can be a literal, parameter reference, pseudo parameter, mapping value, or intrinsic function.</a:t>
            </a:r>
          </a:p>
          <a:p>
            <a:pPr lvl="1"/>
            <a:r>
              <a:rPr lang="en-US" dirty="0"/>
              <a:t>It’s possible to set a condition on the output using the “Condition” parameter.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Outputs:</a:t>
            </a:r>
          </a:p>
          <a:p>
            <a:pPr marL="0" indent="0">
              <a:buNone/>
            </a:pPr>
            <a:r>
              <a:rPr lang="es-ES_tradnl" i="1" dirty="0">
                <a:solidFill>
                  <a:srgbClr val="FF0000"/>
                </a:solidFill>
              </a:rPr>
              <a:t>	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ID:</a:t>
            </a:r>
            <a:endParaRPr lang="es-ES_tradnl" dirty="0"/>
          </a:p>
          <a:p>
            <a:pPr marL="0" indent="0">
              <a:buNone/>
            </a:pPr>
            <a:r>
              <a:rPr lang="es-ES_tradnl" dirty="0"/>
              <a:t>    		</a:t>
            </a:r>
            <a:r>
              <a:rPr lang="es-ES_tradnl" dirty="0" err="1"/>
              <a:t>Description</a:t>
            </a:r>
            <a:r>
              <a:rPr lang="es-ES_tradnl" dirty="0"/>
              <a:t>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es-ES_tradnl" dirty="0"/>
              <a:t>    		</a:t>
            </a:r>
            <a:r>
              <a:rPr lang="es-ES_tradnl" dirty="0" err="1"/>
              <a:t>Value</a:t>
            </a:r>
            <a:r>
              <a:rPr lang="es-ES_tradnl" dirty="0"/>
              <a:t>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to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75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Outputs:</a:t>
            </a:r>
          </a:p>
          <a:p>
            <a:pPr marL="0" indent="0">
              <a:buNone/>
            </a:pPr>
            <a:r>
              <a:rPr lang="de-DE" sz="1800" dirty="0"/>
              <a:t>	</a:t>
            </a:r>
            <a:r>
              <a:rPr lang="de-DE" sz="1800" dirty="0" err="1"/>
              <a:t>BackupLoadBalancerDNSName</a:t>
            </a:r>
            <a:r>
              <a:rPr lang="de-DE" sz="1800" dirty="0"/>
              <a:t>:</a:t>
            </a:r>
          </a:p>
          <a:p>
            <a:pPr marL="400050" lvl="1" indent="0">
              <a:buNone/>
            </a:pPr>
            <a:r>
              <a:rPr lang="de-DE" sz="1800" dirty="0"/>
              <a:t>  	Description: "The </a:t>
            </a:r>
            <a:r>
              <a:rPr lang="de-DE" sz="1800" dirty="0" err="1"/>
              <a:t>DNSName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backup</a:t>
            </a:r>
            <a:r>
              <a:rPr lang="de-DE" sz="1800" dirty="0"/>
              <a:t> </a:t>
            </a:r>
            <a:r>
              <a:rPr lang="de-DE" sz="1800" dirty="0" err="1"/>
              <a:t>load</a:t>
            </a:r>
            <a:r>
              <a:rPr lang="de-DE" sz="1800" dirty="0"/>
              <a:t> </a:t>
            </a:r>
            <a:r>
              <a:rPr lang="de-DE" sz="1800" dirty="0" err="1"/>
              <a:t>balancer</a:t>
            </a:r>
            <a:r>
              <a:rPr lang="de-DE" sz="1800" dirty="0"/>
              <a:t>"</a:t>
            </a:r>
          </a:p>
          <a:p>
            <a:pPr marL="400050" lvl="1" indent="0">
              <a:buNone/>
            </a:pPr>
            <a:r>
              <a:rPr lang="de-DE" sz="1800" dirty="0"/>
              <a:t>    	Value: !</a:t>
            </a:r>
            <a:r>
              <a:rPr lang="de-DE" sz="1800" dirty="0" err="1"/>
              <a:t>GetAtt</a:t>
            </a:r>
            <a:r>
              <a:rPr lang="de-DE" sz="1800" dirty="0"/>
              <a:t> </a:t>
            </a:r>
            <a:r>
              <a:rPr lang="de-DE" sz="1800" dirty="0" err="1"/>
              <a:t>BackupLoadBalancer.DNSName</a:t>
            </a:r>
            <a:endParaRPr lang="de-DE" sz="1800" dirty="0"/>
          </a:p>
          <a:p>
            <a:pPr marL="400050" lvl="1" indent="0">
              <a:buNone/>
            </a:pPr>
            <a:r>
              <a:rPr lang="de-DE" sz="1800" dirty="0"/>
              <a:t>    	</a:t>
            </a:r>
            <a:r>
              <a:rPr lang="de-DE" sz="1800" dirty="0" err="1"/>
              <a:t>Condition</a:t>
            </a:r>
            <a:r>
              <a:rPr lang="de-DE" sz="1800" dirty="0"/>
              <a:t>: "</a:t>
            </a:r>
            <a:r>
              <a:rPr lang="de-DE" sz="1800" dirty="0" err="1"/>
              <a:t>CreateProdResources</a:t>
            </a:r>
            <a:r>
              <a:rPr lang="de-DE" sz="1800" dirty="0"/>
              <a:t>"</a:t>
            </a:r>
          </a:p>
          <a:p>
            <a:pPr marL="0" indent="0">
              <a:buNone/>
            </a:pPr>
            <a:r>
              <a:rPr lang="de-DE" sz="1800" dirty="0"/>
              <a:t>  </a:t>
            </a:r>
          </a:p>
          <a:p>
            <a:pPr marL="0" indent="0">
              <a:buNone/>
            </a:pPr>
            <a:r>
              <a:rPr lang="de-DE" sz="1800" dirty="0"/>
              <a:t>  	</a:t>
            </a:r>
            <a:r>
              <a:rPr lang="de-DE" sz="1800" dirty="0" err="1"/>
              <a:t>InstanceID</a:t>
            </a:r>
            <a:r>
              <a:rPr lang="de-DE" sz="1800" dirty="0"/>
              <a:t>:</a:t>
            </a:r>
          </a:p>
          <a:p>
            <a:pPr marL="0" indent="0">
              <a:buNone/>
            </a:pPr>
            <a:r>
              <a:rPr lang="de-DE" sz="1800" dirty="0"/>
              <a:t>    		Description": "The Instance ID"</a:t>
            </a:r>
          </a:p>
          <a:p>
            <a:pPr marL="0" indent="0">
              <a:buNone/>
            </a:pPr>
            <a:r>
              <a:rPr lang="fr-FR" sz="1800" dirty="0"/>
              <a:t>    		Value: !</a:t>
            </a:r>
            <a:r>
              <a:rPr lang="fr-FR" sz="1800" dirty="0" err="1"/>
              <a:t>Ref</a:t>
            </a:r>
            <a:r>
              <a:rPr lang="fr-FR" sz="1800" dirty="0"/>
              <a:t> EC2Instance</a:t>
            </a:r>
          </a:p>
        </p:txBody>
      </p:sp>
    </p:spTree>
    <p:extLst>
      <p:ext uri="{BB962C8B-B14F-4D97-AF65-F5344CB8AC3E}">
        <p14:creationId xmlns:p14="http://schemas.microsoft.com/office/powerpoint/2010/main" val="1952715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CloudFormation supports several built-in functions to help you build stacks.</a:t>
            </a:r>
          </a:p>
          <a:p>
            <a:pPr lvl="1"/>
            <a:r>
              <a:rPr lang="en-US" dirty="0"/>
              <a:t>Conditional (if-then-else)</a:t>
            </a:r>
          </a:p>
          <a:p>
            <a:pPr lvl="1"/>
            <a:r>
              <a:rPr lang="en-US" dirty="0"/>
              <a:t>Lookup</a:t>
            </a:r>
          </a:p>
          <a:p>
            <a:pPr lvl="1"/>
            <a:r>
              <a:rPr lang="en-US" dirty="0"/>
              <a:t>Retrieve data</a:t>
            </a:r>
          </a:p>
          <a:p>
            <a:endParaRPr lang="en-US" dirty="0"/>
          </a:p>
          <a:p>
            <a:r>
              <a:rPr lang="en-US" dirty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100" dirty="0"/>
              <a:t>Properties:</a:t>
            </a:r>
          </a:p>
          <a:p>
            <a:pPr marL="0" indent="0">
              <a:buNone/>
            </a:pPr>
            <a:r>
              <a:rPr lang="en-US" sz="2100" dirty="0"/>
              <a:t>	</a:t>
            </a:r>
            <a:r>
              <a:rPr lang="en-US" sz="2100" dirty="0" err="1"/>
              <a:t>MyLBDNSName</a:t>
            </a:r>
            <a:r>
              <a:rPr lang="en-US" sz="2100" dirty="0"/>
              <a:t>: !</a:t>
            </a:r>
            <a:r>
              <a:rPr lang="en-US" sz="2100" dirty="0" err="1"/>
              <a:t>GetAtt</a:t>
            </a:r>
            <a:r>
              <a:rPr lang="en-US" sz="2100" dirty="0"/>
              <a:t> </a:t>
            </a:r>
            <a:r>
              <a:rPr lang="en-US" sz="2100" dirty="0" err="1"/>
              <a:t>MyLoadBalancer.DNSName</a:t>
            </a:r>
            <a:endParaRPr lang="en-US" sz="2100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/>
              <a:t>Fn</a:t>
            </a:r>
            <a:r>
              <a:rPr lang="en-US" b="1" dirty="0"/>
              <a:t>::Base64 (!Base64)</a:t>
            </a:r>
          </a:p>
          <a:p>
            <a:pPr lvl="1"/>
            <a:r>
              <a:rPr lang="en-US" dirty="0"/>
              <a:t>Converts test string to Base64 representation.</a:t>
            </a:r>
          </a:p>
          <a:p>
            <a:pPr lvl="1"/>
            <a:r>
              <a:rPr lang="en-US" dirty="0"/>
              <a:t>Typically used for passing </a:t>
            </a:r>
            <a:r>
              <a:rPr lang="en-US" dirty="0" err="1"/>
              <a:t>userdata</a:t>
            </a:r>
            <a:r>
              <a:rPr lang="en-US" dirty="0"/>
              <a:t> to an EC2 instance.</a:t>
            </a:r>
          </a:p>
          <a:p>
            <a:pPr lvl="1"/>
            <a:r>
              <a:rPr lang="en-US" dirty="0"/>
              <a:t>!Base64 “</a:t>
            </a:r>
            <a:r>
              <a:rPr lang="en-US" dirty="0" err="1"/>
              <a:t>sudo</a:t>
            </a:r>
            <a:r>
              <a:rPr lang="en-US" dirty="0"/>
              <a:t> yum update -y”</a:t>
            </a:r>
          </a:p>
          <a:p>
            <a:pPr lvl="1"/>
            <a:endParaRPr lang="en-US" dirty="0"/>
          </a:p>
          <a:p>
            <a:r>
              <a:rPr lang="en-US" b="1" dirty="0" err="1"/>
              <a:t>Fn:FindInMap</a:t>
            </a:r>
            <a:r>
              <a:rPr lang="en-US" b="1" dirty="0"/>
              <a:t> (!</a:t>
            </a:r>
            <a:r>
              <a:rPr lang="en-US" b="1" dirty="0" err="1"/>
              <a:t>FindInMap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Performs a value lookup in a hash/dictionary object.</a:t>
            </a:r>
          </a:p>
          <a:p>
            <a:pPr lvl="1"/>
            <a:r>
              <a:rPr lang="en-US" dirty="0"/>
              <a:t>!</a:t>
            </a:r>
            <a:r>
              <a:rPr lang="en-US" dirty="0" err="1"/>
              <a:t>FindInMap</a:t>
            </a:r>
            <a:r>
              <a:rPr lang="en-US" dirty="0"/>
              <a:t> [ </a:t>
            </a:r>
            <a:r>
              <a:rPr lang="en-US" dirty="0" err="1"/>
              <a:t>MapName</a:t>
            </a:r>
            <a:r>
              <a:rPr lang="en-US" dirty="0"/>
              <a:t>, </a:t>
            </a:r>
            <a:r>
              <a:rPr lang="en-US" dirty="0" err="1"/>
              <a:t>TopLevelKey</a:t>
            </a:r>
            <a:r>
              <a:rPr lang="en-US" dirty="0"/>
              <a:t>, </a:t>
            </a:r>
            <a:r>
              <a:rPr lang="en-US" dirty="0" err="1"/>
              <a:t>SecondLevelKey</a:t>
            </a:r>
            <a:r>
              <a:rPr lang="en-US" dirty="0"/>
              <a:t> ]</a:t>
            </a:r>
          </a:p>
          <a:p>
            <a:pPr lvl="1"/>
            <a:endParaRPr lang="en-US" dirty="0"/>
          </a:p>
          <a:p>
            <a:r>
              <a:rPr lang="en-US" b="1" dirty="0" err="1"/>
              <a:t>Fn:GetAtt</a:t>
            </a:r>
            <a:r>
              <a:rPr lang="en-US" b="1" dirty="0"/>
              <a:t> (!</a:t>
            </a:r>
            <a:r>
              <a:rPr lang="en-US" b="1" dirty="0" err="1"/>
              <a:t>GetAtt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Returns the value of an attribute from a resource in the template.</a:t>
            </a:r>
          </a:p>
          <a:p>
            <a:pPr lvl="1"/>
            <a:r>
              <a:rPr lang="en-US" dirty="0"/>
              <a:t>!</a:t>
            </a:r>
            <a:r>
              <a:rPr lang="en-US" dirty="0" err="1"/>
              <a:t>GetAtt</a:t>
            </a:r>
            <a:r>
              <a:rPr lang="en-US" dirty="0"/>
              <a:t> </a:t>
            </a:r>
            <a:r>
              <a:rPr lang="en-US" dirty="0" err="1"/>
              <a:t>MyLoadBalancer.DNSName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Fn:GetAZs</a:t>
            </a:r>
            <a:r>
              <a:rPr lang="en-US" b="1" dirty="0"/>
              <a:t> (!</a:t>
            </a:r>
            <a:r>
              <a:rPr lang="en-US" b="1" dirty="0" err="1"/>
              <a:t>GetAZs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Returns an array that lists Availability Zones for a specified region (or whatever region the stack is launching in).</a:t>
            </a:r>
          </a:p>
          <a:p>
            <a:pPr lvl="1"/>
            <a:r>
              <a:rPr lang="en-US" dirty="0"/>
              <a:t>!</a:t>
            </a:r>
            <a:r>
              <a:rPr lang="en-US" dirty="0" err="1"/>
              <a:t>GetAZs</a:t>
            </a:r>
            <a:r>
              <a:rPr lang="en-US" dirty="0"/>
              <a:t> “us-east-1”</a:t>
            </a:r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err="1"/>
              <a:t>Fn:Join</a:t>
            </a:r>
            <a:endParaRPr lang="en-US" b="1" dirty="0"/>
          </a:p>
          <a:p>
            <a:pPr lvl="1"/>
            <a:r>
              <a:rPr lang="en-US" dirty="0"/>
              <a:t>Concatenates a set of values into a single value with an optional delimiter.</a:t>
            </a:r>
          </a:p>
          <a:p>
            <a:pPr lvl="1"/>
            <a:r>
              <a:rPr lang="pt-BR" dirty="0"/>
              <a:t>!</a:t>
            </a:r>
            <a:r>
              <a:rPr lang="pt-BR" dirty="0" err="1"/>
              <a:t>Join</a:t>
            </a:r>
            <a:r>
              <a:rPr lang="pt-BR" dirty="0"/>
              <a:t>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]</a:t>
            </a:r>
          </a:p>
          <a:p>
            <a:pPr lvl="1"/>
            <a:r>
              <a:rPr lang="pt-BR" dirty="0" err="1"/>
              <a:t>Returns</a:t>
            </a:r>
            <a:r>
              <a:rPr lang="pt-BR" dirty="0"/>
              <a:t>: “</a:t>
            </a:r>
            <a:r>
              <a:rPr lang="pt-BR" dirty="0" err="1"/>
              <a:t>a:b:c</a:t>
            </a:r>
            <a:r>
              <a:rPr lang="pt-BR" dirty="0"/>
              <a:t>”</a:t>
            </a:r>
          </a:p>
          <a:p>
            <a:pPr lvl="1"/>
            <a:endParaRPr lang="en-US" dirty="0"/>
          </a:p>
          <a:p>
            <a:r>
              <a:rPr lang="en-US" b="1" dirty="0" err="1"/>
              <a:t>Fn:Select</a:t>
            </a:r>
            <a:endParaRPr lang="en-US" b="1" dirty="0"/>
          </a:p>
          <a:p>
            <a:pPr lvl="1"/>
            <a:r>
              <a:rPr lang="en-US" dirty="0"/>
              <a:t>Returns a single object from a list of objects.</a:t>
            </a:r>
          </a:p>
          <a:p>
            <a:pPr lvl="1"/>
            <a:r>
              <a:rPr lang="en-US" dirty="0"/>
              <a:t>!Select [ "1", [ "apples", "grapes", "oranges", "mangoes" ] ]</a:t>
            </a:r>
          </a:p>
          <a:p>
            <a:pPr lvl="1"/>
            <a:r>
              <a:rPr lang="en-US" dirty="0"/>
              <a:t>Returns: “grapes”</a:t>
            </a:r>
          </a:p>
          <a:p>
            <a:pPr lvl="1"/>
            <a:endParaRPr lang="en-US" dirty="0"/>
          </a:p>
          <a:p>
            <a:r>
              <a:rPr lang="en-US" b="1" dirty="0"/>
              <a:t>Ref</a:t>
            </a:r>
          </a:p>
          <a:p>
            <a:pPr lvl="1"/>
            <a:r>
              <a:rPr lang="en-US" dirty="0"/>
              <a:t>Returns the value of the specified parameter or resource.</a:t>
            </a:r>
          </a:p>
          <a:p>
            <a:pPr lvl="1"/>
            <a:r>
              <a:rPr lang="en-US" dirty="0"/>
              <a:t>!Ref </a:t>
            </a:r>
            <a:r>
              <a:rPr lang="en-US" i="1" dirty="0" err="1">
                <a:solidFill>
                  <a:srgbClr val="FF0000"/>
                </a:solidFill>
              </a:rPr>
              <a:t>logicalName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Condition Functions</a:t>
            </a:r>
          </a:p>
          <a:p>
            <a:pPr lvl="1"/>
            <a:r>
              <a:rPr lang="en-US" dirty="0"/>
              <a:t>Used within conditions sections to conditionally create resources.</a:t>
            </a:r>
          </a:p>
          <a:p>
            <a:pPr lvl="1"/>
            <a:r>
              <a:rPr lang="en-US" dirty="0"/>
              <a:t>!Equals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"]</a:t>
            </a:r>
          </a:p>
          <a:p>
            <a:pPr lvl="1"/>
            <a:r>
              <a:rPr lang="en-US" dirty="0"/>
              <a:t>!If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!If: [“production”, “m3.xlarge”, “t2.micro”]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Pseudo Parameters </a:t>
            </a:r>
            <a:r>
              <a:rPr lang="en-US" dirty="0"/>
              <a:t>are predefined parameters provided by CloudFormation.</a:t>
            </a:r>
          </a:p>
          <a:p>
            <a:pPr lvl="1"/>
            <a:endParaRPr lang="en-US" dirty="0"/>
          </a:p>
          <a:p>
            <a:r>
              <a:rPr lang="en-US" dirty="0"/>
              <a:t>List of pseudo parameters:</a:t>
            </a:r>
          </a:p>
          <a:p>
            <a:endParaRPr lang="en-US" dirty="0"/>
          </a:p>
          <a:p>
            <a:pPr lvl="1"/>
            <a:r>
              <a:rPr lang="en-US" b="1" dirty="0"/>
              <a:t>AWS::</a:t>
            </a:r>
            <a:r>
              <a:rPr lang="en-US" b="1" dirty="0" err="1"/>
              <a:t>AccountId</a:t>
            </a:r>
            <a:r>
              <a:rPr lang="en-US" b="1" dirty="0"/>
              <a:t> </a:t>
            </a:r>
          </a:p>
          <a:p>
            <a:pPr lvl="2"/>
            <a:r>
              <a:rPr lang="en-US" dirty="0"/>
              <a:t>returns AWS account ID in which stack is created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AWS::</a:t>
            </a:r>
            <a:r>
              <a:rPr lang="en-US" b="1" dirty="0" err="1"/>
              <a:t>NotificationARNs</a:t>
            </a:r>
            <a:r>
              <a:rPr lang="en-US" b="1" dirty="0"/>
              <a:t> </a:t>
            </a:r>
          </a:p>
          <a:p>
            <a:pPr lvl="2"/>
            <a:r>
              <a:rPr lang="en-US" dirty="0"/>
              <a:t>returns list of AWS Resource Names for stack</a:t>
            </a:r>
          </a:p>
          <a:p>
            <a:pPr lvl="2"/>
            <a:endParaRPr lang="en-US" dirty="0"/>
          </a:p>
          <a:p>
            <a:pPr lvl="1"/>
            <a:r>
              <a:rPr lang="de-DE" b="1" dirty="0"/>
              <a:t>AWS::</a:t>
            </a:r>
            <a:r>
              <a:rPr lang="de-DE" b="1" dirty="0" err="1"/>
              <a:t>NoValue</a:t>
            </a:r>
            <a:r>
              <a:rPr lang="de-DE" b="1" dirty="0"/>
              <a:t> </a:t>
            </a:r>
          </a:p>
          <a:p>
            <a:pPr lvl="2"/>
            <a:r>
              <a:rPr lang="de-DE" dirty="0" err="1"/>
              <a:t>acts</a:t>
            </a:r>
            <a:r>
              <a:rPr lang="de-DE" dirty="0"/>
              <a:t> like a NOOP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identifier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/>
              <a:t>AWS::Region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a </a:t>
            </a:r>
            <a:r>
              <a:rPr lang="de-DE" dirty="0" err="1"/>
              <a:t>string</a:t>
            </a:r>
            <a:r>
              <a:rPr lang="de-DE" dirty="0"/>
              <a:t> </a:t>
            </a:r>
            <a:r>
              <a:rPr lang="de-DE" dirty="0" err="1"/>
              <a:t>representing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AWS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/>
              <a:t>AWS::</a:t>
            </a:r>
            <a:r>
              <a:rPr lang="de-DE" b="1" dirty="0" err="1"/>
              <a:t>StackId</a:t>
            </a:r>
            <a:r>
              <a:rPr lang="de-DE" b="1" dirty="0"/>
              <a:t>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ID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 err="1"/>
              <a:t>AWS:StackName</a:t>
            </a:r>
            <a:r>
              <a:rPr lang="de-DE" dirty="0"/>
              <a:t>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Template </a:t>
            </a:r>
            <a:r>
              <a:rPr lang="en-US" b="1" dirty="0"/>
              <a:t>mappings</a:t>
            </a:r>
            <a:r>
              <a:rPr lang="en-US" dirty="0"/>
              <a:t> allow the user to define keys that map to corresponding sets of named values.</a:t>
            </a:r>
          </a:p>
          <a:p>
            <a:endParaRPr lang="en-US" dirty="0"/>
          </a:p>
          <a:p>
            <a:r>
              <a:rPr lang="en-US" dirty="0"/>
              <a:t>Commonly used for setting values based on different conditions, such as regions.</a:t>
            </a:r>
          </a:p>
          <a:p>
            <a:pPr lvl="1"/>
            <a:r>
              <a:rPr lang="en-US" dirty="0"/>
              <a:t>Example: Set a value to an AMI ID based on the region the stack is launching into.</a:t>
            </a:r>
          </a:p>
          <a:p>
            <a:pPr lvl="1"/>
            <a:endParaRPr lang="en-US" dirty="0"/>
          </a:p>
          <a:p>
            <a:r>
              <a:rPr lang="en-US" dirty="0"/>
              <a:t>The “</a:t>
            </a:r>
            <a:r>
              <a:rPr lang="en-US" b="1" dirty="0" err="1"/>
              <a:t>FindInMap</a:t>
            </a:r>
            <a:r>
              <a:rPr lang="en-US" dirty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Mappings:</a:t>
            </a:r>
          </a:p>
          <a:p>
            <a:pPr marL="0" indent="0">
              <a:buNone/>
            </a:pPr>
            <a:r>
              <a:rPr lang="de-DE" dirty="0"/>
              <a:t>	Mapping01:</a:t>
            </a:r>
          </a:p>
          <a:p>
            <a:pPr marL="0" indent="0">
              <a:buNone/>
            </a:pPr>
            <a:r>
              <a:rPr lang="de-DE" dirty="0"/>
              <a:t>	 	Key01:</a:t>
            </a:r>
          </a:p>
          <a:p>
            <a:pPr marL="0" indent="0">
              <a:buNone/>
            </a:pPr>
            <a:r>
              <a:rPr lang="de-DE" dirty="0"/>
              <a:t>			Name: "Value01“</a:t>
            </a:r>
          </a:p>
          <a:p>
            <a:pPr marL="0" indent="0">
              <a:buNone/>
            </a:pPr>
            <a:r>
              <a:rPr lang="de-DE" dirty="0"/>
              <a:t>		 Key02:</a:t>
            </a:r>
          </a:p>
          <a:p>
            <a:pPr marL="0" indent="0">
              <a:buNone/>
            </a:pPr>
            <a:r>
              <a:rPr lang="de-DE" dirty="0"/>
              <a:t>			Name: "Value02“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2900" dirty="0"/>
              <a:t> </a:t>
            </a:r>
            <a:r>
              <a:rPr lang="de-DE" sz="2900" dirty="0" err="1"/>
              <a:t>Mappings</a:t>
            </a:r>
            <a:r>
              <a:rPr lang="de-DE" sz="2900" dirty="0"/>
              <a:t>:</a:t>
            </a:r>
          </a:p>
          <a:p>
            <a:pPr marL="0" indent="0">
              <a:buNone/>
            </a:pPr>
            <a:r>
              <a:rPr lang="de-DE" sz="2900" dirty="0"/>
              <a:t> 	</a:t>
            </a:r>
            <a:r>
              <a:rPr lang="de-DE" sz="2900" dirty="0" err="1"/>
              <a:t>RegionMap</a:t>
            </a:r>
            <a:r>
              <a:rPr lang="de-DE" sz="2900" dirty="0"/>
              <a:t>:</a:t>
            </a:r>
          </a:p>
          <a:p>
            <a:pPr marL="400050" lvl="1" indent="0">
              <a:buNone/>
            </a:pPr>
            <a:r>
              <a:rPr lang="en-US" sz="2900" dirty="0"/>
              <a:t>      us-east-1:</a:t>
            </a:r>
          </a:p>
          <a:p>
            <a:pPr marL="400050" lvl="1" indent="0">
              <a:buNone/>
            </a:pPr>
            <a:r>
              <a:rPr lang="en-US" sz="2900" dirty="0"/>
              <a:t>		32: "ami-6411e20d"</a:t>
            </a:r>
          </a:p>
          <a:p>
            <a:pPr marL="400050" lvl="1" indent="0">
              <a:buNone/>
            </a:pPr>
            <a:r>
              <a:rPr lang="en-US" sz="2900" dirty="0"/>
              <a:t>		64: "ami-7a11e213"</a:t>
            </a:r>
          </a:p>
          <a:p>
            <a:pPr marL="400050" lvl="1" indent="0">
              <a:buNone/>
            </a:pPr>
            <a:r>
              <a:rPr lang="fr-FR" sz="2900" dirty="0"/>
              <a:t>      us-west-1:</a:t>
            </a:r>
          </a:p>
          <a:p>
            <a:pPr marL="400050" lvl="1" indent="0">
              <a:buNone/>
            </a:pPr>
            <a:r>
              <a:rPr lang="fr-FR" sz="2900" dirty="0"/>
              <a:t>		32: "ami-c9c7978c"</a:t>
            </a:r>
          </a:p>
          <a:p>
            <a:pPr marL="400050" lvl="1" indent="0">
              <a:buNone/>
            </a:pPr>
            <a:r>
              <a:rPr lang="fr-FR" sz="2900" dirty="0"/>
              <a:t>		64: "ami-cfc7978a"</a:t>
            </a:r>
          </a:p>
          <a:p>
            <a:pPr marL="0" indent="0">
              <a:buNone/>
            </a:pPr>
            <a:endParaRPr lang="de-DE" sz="2900" dirty="0"/>
          </a:p>
          <a:p>
            <a:pPr marL="0" indent="0">
              <a:buNone/>
            </a:pPr>
            <a:r>
              <a:rPr lang="en-US" sz="2900" dirty="0"/>
              <a:t>  Resources:</a:t>
            </a:r>
          </a:p>
          <a:p>
            <a:pPr marL="0" indent="0">
              <a:buNone/>
            </a:pPr>
            <a:r>
              <a:rPr lang="de-DE" sz="2900" dirty="0"/>
              <a:t>  	myEC2Instance:</a:t>
            </a:r>
          </a:p>
          <a:p>
            <a:pPr marL="0" indent="0">
              <a:buNone/>
            </a:pPr>
            <a:r>
              <a:rPr lang="de-DE" sz="2900" dirty="0"/>
              <a:t>     		Type: AWS::EC2::Instance</a:t>
            </a:r>
          </a:p>
          <a:p>
            <a:pPr marL="0" indent="0">
              <a:buNone/>
            </a:pPr>
            <a:r>
              <a:rPr lang="en-US" sz="2900" dirty="0"/>
              <a:t>      		Properties:</a:t>
            </a:r>
          </a:p>
          <a:p>
            <a:pPr marL="0" indent="0">
              <a:buNone/>
            </a:pPr>
            <a:r>
              <a:rPr lang="en-US" sz="2900" dirty="0"/>
              <a:t>        			</a:t>
            </a:r>
            <a:r>
              <a:rPr lang="en-US" sz="2900" dirty="0" err="1"/>
              <a:t>ImageId</a:t>
            </a:r>
            <a:r>
              <a:rPr lang="en-US" sz="2900" dirty="0"/>
              <a:t>: !</a:t>
            </a:r>
            <a:r>
              <a:rPr lang="en-US" sz="2900" dirty="0" err="1"/>
              <a:t>FindInMap</a:t>
            </a:r>
            <a:r>
              <a:rPr lang="en-US" sz="2900" dirty="0"/>
              <a:t> [ "</a:t>
            </a:r>
            <a:r>
              <a:rPr lang="en-US" sz="2900" dirty="0" err="1"/>
              <a:t>RegionMap</a:t>
            </a:r>
            <a:r>
              <a:rPr lang="en-US" sz="2900" dirty="0"/>
              <a:t>", !Ref "AWS::Region", "32"]</a:t>
            </a:r>
          </a:p>
          <a:p>
            <a:pPr marL="0" indent="0">
              <a:buNone/>
            </a:pPr>
            <a:r>
              <a:rPr lang="en-US" sz="2900" dirty="0"/>
              <a:t>       			 </a:t>
            </a:r>
            <a:r>
              <a:rPr lang="en-US" sz="2900" dirty="0" err="1"/>
              <a:t>InstanceType</a:t>
            </a:r>
            <a:r>
              <a:rPr lang="en-US" sz="2900" dirty="0"/>
              <a:t>: "m1.small"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 err="1"/>
              <a:t>If</a:t>
            </a:r>
            <a:r>
              <a:rPr lang="de-DE" i="1" dirty="0"/>
              <a:t> AWS::Region </a:t>
            </a:r>
            <a:r>
              <a:rPr lang="de-DE" i="1" dirty="0" err="1"/>
              <a:t>is</a:t>
            </a:r>
            <a:r>
              <a:rPr lang="de-DE" i="1" dirty="0"/>
              <a:t> us-east-1, </a:t>
            </a:r>
            <a:r>
              <a:rPr lang="de-DE" i="1" dirty="0" err="1"/>
              <a:t>ImageId</a:t>
            </a:r>
            <a:r>
              <a:rPr lang="de-DE" i="1" dirty="0"/>
              <a:t>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set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ami-6411e20d.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Template </a:t>
            </a:r>
            <a:r>
              <a:rPr lang="en-US" b="1" dirty="0"/>
              <a:t>conditions</a:t>
            </a:r>
            <a:r>
              <a:rPr lang="en-US" dirty="0"/>
              <a:t> control the creation of resources or the definition of properties.</a:t>
            </a:r>
          </a:p>
          <a:p>
            <a:endParaRPr lang="en-US" dirty="0"/>
          </a:p>
          <a:p>
            <a:r>
              <a:rPr lang="en-US" dirty="0"/>
              <a:t>Conditions are defined by the template author and applied to resources.</a:t>
            </a:r>
          </a:p>
          <a:p>
            <a:endParaRPr lang="en-US" dirty="0"/>
          </a:p>
          <a:p>
            <a:r>
              <a:rPr lang="en-US" dirty="0"/>
              <a:t>A condition must evaluate to </a:t>
            </a:r>
            <a:r>
              <a:rPr lang="en-US" u="sng" dirty="0"/>
              <a:t>true</a:t>
            </a:r>
            <a:r>
              <a:rPr lang="en-US" dirty="0"/>
              <a:t> in order for the resources to get built.</a:t>
            </a:r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Systems can be easily reproduced like software builds.</a:t>
            </a:r>
          </a:p>
          <a:p>
            <a:pPr lvl="1"/>
            <a:r>
              <a:rPr lang="en-US" dirty="0"/>
              <a:t>A build creates artifacts that can be thrown away and recreated.</a:t>
            </a:r>
          </a:p>
          <a:p>
            <a:pPr lvl="1"/>
            <a:endParaRPr lang="en-US" dirty="0"/>
          </a:p>
          <a:p>
            <a:r>
              <a:rPr lang="en-US" dirty="0"/>
              <a:t>Systems are disposable.</a:t>
            </a:r>
          </a:p>
          <a:p>
            <a:pPr lvl="2"/>
            <a:r>
              <a:rPr lang="en-US" dirty="0"/>
              <a:t>Treat your servers like cattle, not pets.</a:t>
            </a:r>
          </a:p>
          <a:p>
            <a:pPr lvl="2"/>
            <a:endParaRPr lang="en-US" dirty="0"/>
          </a:p>
          <a:p>
            <a:r>
              <a:rPr lang="en-US" dirty="0"/>
              <a:t>Systems are consistent.</a:t>
            </a:r>
          </a:p>
          <a:p>
            <a:pPr lvl="1"/>
            <a:r>
              <a:rPr lang="en-US" dirty="0"/>
              <a:t>Same OS/distribution, packages, configuration.</a:t>
            </a:r>
          </a:p>
          <a:p>
            <a:pPr lvl="1"/>
            <a:endParaRPr lang="en-US" dirty="0"/>
          </a:p>
          <a:p>
            <a:r>
              <a:rPr lang="en-US" dirty="0"/>
              <a:t>Recognize that infrastructure will always need to change.</a:t>
            </a:r>
          </a:p>
          <a:p>
            <a:pPr lvl="1"/>
            <a:endParaRPr lang="en-US" dirty="0"/>
          </a:p>
          <a:p>
            <a:r>
              <a:rPr lang="en-US" dirty="0"/>
              <a:t>We use infrastructure definition and server configuration management tools to support these principles.</a:t>
            </a:r>
          </a:p>
          <a:p>
            <a:pPr lvl="1"/>
            <a:r>
              <a:rPr lang="en-US" dirty="0"/>
              <a:t>AWS </a:t>
            </a:r>
            <a:r>
              <a:rPr lang="en-US" dirty="0" err="1"/>
              <a:t>Cloudstack</a:t>
            </a:r>
            <a:r>
              <a:rPr lang="en-US" dirty="0"/>
              <a:t>, Terraform</a:t>
            </a:r>
          </a:p>
          <a:p>
            <a:pPr lvl="1"/>
            <a:r>
              <a:rPr lang="en-US" dirty="0"/>
              <a:t>Chef, Puppet, </a:t>
            </a:r>
            <a:r>
              <a:rPr lang="en-US" dirty="0" err="1"/>
              <a:t>Ansible</a:t>
            </a:r>
            <a:r>
              <a:rPr lang="en-US" dirty="0"/>
              <a:t>, Salt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300" dirty="0"/>
              <a:t>Parameters:</a:t>
            </a:r>
          </a:p>
          <a:p>
            <a:pPr marL="0" indent="0">
              <a:buNone/>
            </a:pPr>
            <a:r>
              <a:rPr lang="en-US" sz="4300" dirty="0"/>
              <a:t>	</a:t>
            </a:r>
            <a:r>
              <a:rPr lang="en-US" sz="4300" dirty="0" err="1"/>
              <a:t>EnvType</a:t>
            </a:r>
            <a:r>
              <a:rPr lang="en-US" sz="4300" dirty="0"/>
              <a:t>:</a:t>
            </a:r>
          </a:p>
          <a:p>
            <a:pPr marL="0" indent="0">
              <a:buNone/>
            </a:pPr>
            <a:r>
              <a:rPr lang="en-US" sz="4300" dirty="0"/>
              <a:t>		Description: “Environment type.”</a:t>
            </a:r>
          </a:p>
          <a:p>
            <a:pPr marL="0" indent="0">
              <a:buNone/>
            </a:pPr>
            <a:r>
              <a:rPr lang="en-US" sz="4300" dirty="0"/>
              <a:t>		Default: “dev”</a:t>
            </a:r>
          </a:p>
          <a:p>
            <a:pPr marL="0" indent="0">
              <a:buNone/>
            </a:pPr>
            <a:r>
              <a:rPr lang="en-US" sz="4300" dirty="0"/>
              <a:t>		Type: “String”</a:t>
            </a:r>
          </a:p>
          <a:p>
            <a:pPr marL="0" indent="0">
              <a:buNone/>
            </a:pPr>
            <a:r>
              <a:rPr lang="en-US" sz="4300" dirty="0"/>
              <a:t>		</a:t>
            </a:r>
            <a:r>
              <a:rPr lang="en-US" sz="4300" dirty="0" err="1"/>
              <a:t>AllowedValues</a:t>
            </a:r>
            <a:r>
              <a:rPr lang="en-US" sz="4300" dirty="0"/>
              <a:t>: [“prod”, “dev”]</a:t>
            </a:r>
          </a:p>
          <a:p>
            <a:pPr marL="0" indent="0">
              <a:buNone/>
            </a:pPr>
            <a:r>
              <a:rPr lang="en-US" sz="4300" dirty="0"/>
              <a:t>		</a:t>
            </a:r>
            <a:r>
              <a:rPr lang="en-US" sz="4300" dirty="0" err="1"/>
              <a:t>ConstraintDescription</a:t>
            </a:r>
            <a:r>
              <a:rPr lang="en-US" sz="4300" dirty="0"/>
              <a:t>: “Must specify prod or dev.”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Conditions: </a:t>
            </a:r>
          </a:p>
          <a:p>
            <a:pPr marL="0" indent="0">
              <a:buNone/>
            </a:pPr>
            <a:r>
              <a:rPr lang="en-US" sz="4300" dirty="0"/>
              <a:t>	</a:t>
            </a:r>
            <a:r>
              <a:rPr lang="en-US" sz="4300" b="1" dirty="0" err="1"/>
              <a:t>CreateProdResources</a:t>
            </a:r>
            <a:r>
              <a:rPr lang="en-US" sz="4300" dirty="0"/>
              <a:t>: !Equals [ !Ref “</a:t>
            </a:r>
            <a:r>
              <a:rPr lang="en-US" sz="4300" dirty="0" err="1"/>
              <a:t>EnvType</a:t>
            </a:r>
            <a:r>
              <a:rPr lang="en-US" sz="4300" dirty="0"/>
              <a:t>”, “prod”]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 err="1"/>
              <a:t>MountPoint</a:t>
            </a:r>
            <a:r>
              <a:rPr lang="en-US" sz="4300" dirty="0"/>
              <a:t>:</a:t>
            </a:r>
          </a:p>
          <a:p>
            <a:pPr marL="0" indent="0">
              <a:buNone/>
            </a:pPr>
            <a:r>
              <a:rPr lang="en-US" sz="4300" dirty="0"/>
              <a:t>	Type: AWS::EC2:VolumeAttachment</a:t>
            </a:r>
          </a:p>
          <a:p>
            <a:pPr marL="0" indent="0">
              <a:buNone/>
            </a:pPr>
            <a:r>
              <a:rPr lang="en-US" sz="4300" dirty="0"/>
              <a:t>	Condition: “</a:t>
            </a:r>
            <a:r>
              <a:rPr lang="en-US" sz="4300" b="1" dirty="0" err="1"/>
              <a:t>CreateProdResources</a:t>
            </a:r>
            <a:r>
              <a:rPr lang="en-US" sz="4300" dirty="0"/>
              <a:t>”</a:t>
            </a:r>
          </a:p>
          <a:p>
            <a:pPr marL="0" indent="0">
              <a:buNone/>
            </a:pPr>
            <a:r>
              <a:rPr lang="en-US" sz="4300" dirty="0"/>
              <a:t>	Properties:</a:t>
            </a:r>
          </a:p>
          <a:p>
            <a:pPr marL="0" indent="0">
              <a:buNone/>
            </a:pPr>
            <a:r>
              <a:rPr lang="en-US" sz="4300" dirty="0"/>
              <a:t>		</a:t>
            </a:r>
            <a:r>
              <a:rPr lang="en-US" sz="4300" dirty="0" err="1"/>
              <a:t>InstanceId</a:t>
            </a:r>
            <a:r>
              <a:rPr lang="en-US" sz="4300" dirty="0"/>
              <a:t>: !Ref EC2Instance</a:t>
            </a:r>
          </a:p>
          <a:p>
            <a:pPr marL="0" indent="0">
              <a:buNone/>
            </a:pPr>
            <a:r>
              <a:rPr lang="en-US" sz="4300" dirty="0"/>
              <a:t>		</a:t>
            </a:r>
            <a:r>
              <a:rPr lang="en-US" sz="4300" dirty="0" err="1"/>
              <a:t>VolumeId</a:t>
            </a:r>
            <a:r>
              <a:rPr lang="en-US" sz="4300" dirty="0"/>
              <a:t>: !Ref </a:t>
            </a:r>
            <a:r>
              <a:rPr lang="en-US" sz="4300" dirty="0" err="1"/>
              <a:t>NewVolume</a:t>
            </a:r>
            <a:endParaRPr lang="en-US" sz="4300" dirty="0"/>
          </a:p>
          <a:p>
            <a:pPr marL="0" indent="0">
              <a:buNone/>
            </a:pPr>
            <a:r>
              <a:rPr lang="en-US" sz="4300" dirty="0"/>
              <a:t>		Device: “/dev/</a:t>
            </a:r>
            <a:r>
              <a:rPr lang="en-US" sz="4300" dirty="0" err="1"/>
              <a:t>sdh</a:t>
            </a:r>
            <a:r>
              <a:rPr lang="en-US" sz="4300" dirty="0"/>
              <a:t>”</a:t>
            </a:r>
          </a:p>
          <a:p>
            <a:pPr marL="0" indent="0">
              <a:buNone/>
            </a:pPr>
            <a:r>
              <a:rPr lang="en-US" sz="4300" dirty="0"/>
              <a:t>	}</a:t>
            </a:r>
          </a:p>
          <a:p>
            <a:pPr marL="0" indent="0">
              <a:buNone/>
            </a:pPr>
            <a:r>
              <a:rPr lang="en-US" sz="4300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300" i="1" dirty="0"/>
              <a:t>If </a:t>
            </a:r>
            <a:r>
              <a:rPr lang="en-US" sz="4300" i="1" dirty="0" err="1"/>
              <a:t>EnvType</a:t>
            </a:r>
            <a:r>
              <a:rPr lang="en-US" sz="4300" i="1" dirty="0"/>
              <a:t> input parameter = prod, create the </a:t>
            </a:r>
            <a:r>
              <a:rPr lang="en-US" sz="4300" i="1" dirty="0" err="1"/>
              <a:t>MountPoint</a:t>
            </a:r>
            <a:r>
              <a:rPr lang="en-US" sz="4300" i="1" dirty="0"/>
              <a:t> resource.</a:t>
            </a:r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62500" lnSpcReduction="20000"/>
          </a:bodyPr>
          <a:lstStyle/>
          <a:p>
            <a:r>
              <a:rPr lang="en-US" u="sng" dirty="0"/>
              <a:t>D</a:t>
            </a:r>
            <a:r>
              <a:rPr lang="en-US" dirty="0"/>
              <a:t>escribes the AWS </a:t>
            </a:r>
            <a:r>
              <a:rPr lang="en-US" b="1" dirty="0"/>
              <a:t>resource</a:t>
            </a:r>
            <a:r>
              <a:rPr lang="en-US" dirty="0"/>
              <a:t> to be built in the stack.</a:t>
            </a:r>
          </a:p>
          <a:p>
            <a:pPr lvl="1"/>
            <a:r>
              <a:rPr lang="en-US" dirty="0"/>
              <a:t>IAM policies, VPCs, Subnets, Security Groups, EC2 instances, Elastic Load Balancers, RDS databases, S3 buckets, etc.</a:t>
            </a:r>
          </a:p>
          <a:p>
            <a:pPr lvl="1"/>
            <a:r>
              <a:rPr lang="en-US" dirty="0"/>
              <a:t>The only </a:t>
            </a:r>
            <a:r>
              <a:rPr lang="en-US" u="sng" dirty="0"/>
              <a:t>required</a:t>
            </a:r>
            <a:r>
              <a:rPr lang="en-US" dirty="0"/>
              <a:t> section.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Resources:</a:t>
            </a:r>
          </a:p>
          <a:p>
            <a:pPr marL="0" indent="0">
              <a:buNone/>
            </a:pPr>
            <a:r>
              <a:rPr lang="ro-RO" dirty="0"/>
              <a:t>    </a:t>
            </a:r>
            <a:r>
              <a:rPr lang="ro-RO" i="1" dirty="0" err="1">
                <a:solidFill>
                  <a:srgbClr val="FF0000"/>
                </a:solidFill>
              </a:rPr>
              <a:t>Logical</a:t>
            </a:r>
            <a:r>
              <a:rPr lang="ro-RO" i="1" dirty="0">
                <a:solidFill>
                  <a:srgbClr val="FF0000"/>
                </a:solidFill>
              </a:rPr>
              <a:t> ID:</a:t>
            </a:r>
            <a:endParaRPr lang="ro-RO" dirty="0"/>
          </a:p>
          <a:p>
            <a:pPr marL="0" indent="0">
              <a:buNone/>
            </a:pPr>
            <a:r>
              <a:rPr lang="en-US" dirty="0"/>
              <a:t>        Type: 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endParaRPr lang="en-US" dirty="0"/>
          </a:p>
          <a:p>
            <a:pPr marL="0" indent="0">
              <a:buNone/>
            </a:pPr>
            <a:r>
              <a:rPr lang="de-DE" dirty="0"/>
              <a:t>        Properties: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/>
              <a:t>DependsOn</a:t>
            </a:r>
            <a:r>
              <a:rPr lang="de-DE" dirty="0"/>
              <a:t> attribute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resource</a:t>
            </a:r>
            <a:r>
              <a:rPr lang="de-DE" dirty="0"/>
              <a:t> must </a:t>
            </a:r>
            <a:r>
              <a:rPr lang="de-DE" dirty="0" err="1"/>
              <a:t>wait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CloudFormation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.</a:t>
            </a:r>
          </a:p>
          <a:p>
            <a:endParaRPr lang="de-DE" dirty="0"/>
          </a:p>
          <a:p>
            <a:pPr marL="0" indent="0">
              <a:buNone/>
            </a:pPr>
            <a:r>
              <a:rPr lang="en-US" dirty="0" err="1"/>
              <a:t>DependsOn</a:t>
            </a:r>
            <a:r>
              <a:rPr lang="en-US" dirty="0"/>
              <a:t>: [ </a:t>
            </a:r>
            <a:r>
              <a:rPr lang="en-US" i="1" dirty="0"/>
              <a:t>String, ...</a:t>
            </a:r>
            <a:r>
              <a:rPr lang="en-US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Properties:</a:t>
            </a:r>
          </a:p>
          <a:p>
            <a:pPr marL="0" indent="0">
              <a:buNone/>
            </a:pPr>
            <a:r>
              <a:rPr lang="en-US" sz="2200" dirty="0"/>
              <a:t>    String: "one-string-value"</a:t>
            </a:r>
          </a:p>
          <a:p>
            <a:pPr marL="0" indent="0">
              <a:buNone/>
            </a:pPr>
            <a:r>
              <a:rPr lang="ro-RO" sz="2200" dirty="0"/>
              <a:t>    </a:t>
            </a:r>
            <a:r>
              <a:rPr lang="ro-RO" sz="2200" dirty="0" err="1"/>
              <a:t>Number</a:t>
            </a:r>
            <a:r>
              <a:rPr lang="ro-RO" sz="2200" dirty="0"/>
              <a:t>: 123</a:t>
            </a:r>
          </a:p>
          <a:p>
            <a:pPr marL="0" indent="0">
              <a:buNone/>
            </a:pPr>
            <a:r>
              <a:rPr lang="ro-RO" sz="2200" dirty="0"/>
              <a:t>    </a:t>
            </a:r>
            <a:r>
              <a:rPr lang="ro-RO" sz="2200" dirty="0" err="1"/>
              <a:t>LiteralList</a:t>
            </a:r>
            <a:r>
              <a:rPr lang="ro-RO" sz="2200" dirty="0"/>
              <a:t>: [ "first-value", "second-value" ]</a:t>
            </a:r>
          </a:p>
          <a:p>
            <a:pPr marL="0" indent="0">
              <a:buNone/>
            </a:pPr>
            <a:r>
              <a:rPr lang="ro-RO" sz="2200" dirty="0"/>
              <a:t>    Boolean: </a:t>
            </a:r>
            <a:r>
              <a:rPr lang="ro-RO" sz="2200" dirty="0" err="1"/>
              <a:t>true</a:t>
            </a:r>
            <a:endParaRPr lang="ro-RO" sz="2200" dirty="0"/>
          </a:p>
          <a:p>
            <a:pPr marL="0" indent="0">
              <a:buNone/>
            </a:pPr>
            <a:r>
              <a:rPr lang="ro-RO" sz="2200" dirty="0"/>
              <a:t>    </a:t>
            </a:r>
            <a:r>
              <a:rPr lang="ro-RO" sz="2200" dirty="0" err="1"/>
              <a:t>ReferenceForOneValue</a:t>
            </a:r>
            <a:r>
              <a:rPr lang="ro-RO" sz="2200" dirty="0"/>
              <a:t>:  !</a:t>
            </a:r>
            <a:r>
              <a:rPr lang="ro-RO" sz="2200" dirty="0" err="1"/>
              <a:t>Ref</a:t>
            </a:r>
            <a:r>
              <a:rPr lang="ro-RO" sz="2200" dirty="0"/>
              <a:t> </a:t>
            </a:r>
            <a:r>
              <a:rPr lang="ro-RO" sz="2200" dirty="0" err="1"/>
              <a:t>MyLogicalResourceName</a:t>
            </a:r>
            <a:endParaRPr lang="ro-RO" sz="2200" dirty="0"/>
          </a:p>
          <a:p>
            <a:pPr marL="0" indent="0">
              <a:buNone/>
            </a:pPr>
            <a:r>
              <a:rPr lang="ro-RO" sz="2200" dirty="0"/>
              <a:t>    </a:t>
            </a:r>
            <a:r>
              <a:rPr lang="ro-RO" sz="2200" dirty="0" err="1"/>
              <a:t>FunctionParams</a:t>
            </a:r>
            <a:r>
              <a:rPr lang="ro-RO" sz="2200" dirty="0"/>
              <a:t>: </a:t>
            </a:r>
            <a:r>
              <a:rPr lang="en-US" sz="2200" dirty="0"/>
              <a:t>!Join [ "%", [ "Key=", !Ref </a:t>
            </a:r>
            <a:r>
              <a:rPr lang="en-US" sz="2200" dirty="0" err="1"/>
              <a:t>MyParameter</a:t>
            </a:r>
            <a:r>
              <a:rPr lang="en-US" sz="2200" dirty="0"/>
              <a:t> ] ] 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400" dirty="0"/>
              <a:t>Resources</a:t>
            </a:r>
          </a:p>
          <a:p>
            <a:pPr marL="0" indent="0">
              <a:buNone/>
            </a:pPr>
            <a:r>
              <a:rPr lang="de-DE" sz="1400" dirty="0"/>
              <a:t>    Web1:</a:t>
            </a:r>
          </a:p>
          <a:p>
            <a:pPr marL="0" indent="0">
              <a:buNone/>
            </a:pPr>
            <a:r>
              <a:rPr lang="de-DE" sz="1400" dirty="0"/>
              <a:t>        Type: AWS::EC2::Instance</a:t>
            </a:r>
          </a:p>
          <a:p>
            <a:pPr marL="0" indent="0">
              <a:buNone/>
            </a:pPr>
            <a:r>
              <a:rPr lang="de-DE" sz="1400" dirty="0"/>
              <a:t>        Properties:</a:t>
            </a:r>
          </a:p>
          <a:p>
            <a:pPr marL="0" indent="0">
              <a:buNone/>
            </a:pPr>
            <a:r>
              <a:rPr lang="de-DE" sz="1400" dirty="0"/>
              <a:t>            </a:t>
            </a:r>
            <a:r>
              <a:rPr lang="de-DE" sz="1400" dirty="0" err="1"/>
              <a:t>UserData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                !Base64 "</a:t>
            </a:r>
            <a:r>
              <a:rPr lang="de-DE" sz="1400" dirty="0" err="1"/>
              <a:t>Fn</a:t>
            </a:r>
            <a:r>
              <a:rPr lang="de-DE" sz="1400" dirty="0"/>
              <a:t>::</a:t>
            </a:r>
            <a:r>
              <a:rPr lang="de-DE" sz="1400" dirty="0" err="1"/>
              <a:t>Join</a:t>
            </a:r>
            <a:r>
              <a:rPr lang="de-DE" sz="1400" dirty="0"/>
              <a:t>": [ "", [ "Queue=", !</a:t>
            </a:r>
            <a:r>
              <a:rPr lang="de-DE" sz="1400" dirty="0" err="1"/>
              <a:t>Ref</a:t>
            </a:r>
            <a:r>
              <a:rPr lang="de-DE" sz="1400" dirty="0"/>
              <a:t> </a:t>
            </a:r>
            <a:r>
              <a:rPr lang="de-DE" sz="1400" dirty="0" err="1"/>
              <a:t>MyQueue</a:t>
            </a:r>
            <a:r>
              <a:rPr lang="de-DE" sz="1400" dirty="0"/>
              <a:t> ] ]</a:t>
            </a:r>
          </a:p>
          <a:p>
            <a:pPr marL="0" indent="0">
              <a:buNone/>
            </a:pPr>
            <a:r>
              <a:rPr lang="en-US" sz="1400" dirty="0"/>
              <a:t>            "</a:t>
            </a:r>
            <a:r>
              <a:rPr lang="en-US" sz="1400" dirty="0" err="1"/>
              <a:t>AvailabilityZone</a:t>
            </a:r>
            <a:r>
              <a:rPr lang="en-US" sz="1400" dirty="0"/>
              <a:t>" : "us-east-1a",</a:t>
            </a:r>
          </a:p>
          <a:p>
            <a:pPr marL="0" indent="0">
              <a:buNone/>
            </a:pPr>
            <a:r>
              <a:rPr lang="de-DE" sz="1400" dirty="0"/>
              <a:t>            "</a:t>
            </a:r>
            <a:r>
              <a:rPr lang="de-DE" sz="1400" dirty="0" err="1"/>
              <a:t>ImageId</a:t>
            </a:r>
            <a:r>
              <a:rPr lang="de-DE" sz="1400" dirty="0"/>
              <a:t>" : "ami-20b65349"</a:t>
            </a:r>
          </a:p>
          <a:p>
            <a:pPr marL="0" indent="0">
              <a:buNone/>
            </a:pPr>
            <a:r>
              <a:rPr lang="de-DE" sz="1400" dirty="0"/>
              <a:t>        }</a:t>
            </a:r>
          </a:p>
          <a:p>
            <a:pPr marL="0" indent="0">
              <a:buNone/>
            </a:pPr>
            <a:r>
              <a:rPr lang="de-DE" sz="1400" dirty="0"/>
              <a:t>    },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/>
              <a:t>    "</a:t>
            </a:r>
            <a:r>
              <a:rPr lang="de-DE" sz="1400" dirty="0" err="1"/>
              <a:t>MyQueue</a:t>
            </a:r>
            <a:r>
              <a:rPr lang="de-DE" sz="1400" dirty="0"/>
              <a:t>" : {</a:t>
            </a:r>
          </a:p>
          <a:p>
            <a:pPr marL="0" indent="0">
              <a:buNone/>
            </a:pPr>
            <a:r>
              <a:rPr lang="de-DE" sz="1400" dirty="0"/>
              <a:t>        "Type" : "AWS::SQS::Queue",</a:t>
            </a:r>
          </a:p>
          <a:p>
            <a:pPr marL="0" indent="0">
              <a:buNone/>
            </a:pPr>
            <a:r>
              <a:rPr lang="de-DE" sz="1400" dirty="0"/>
              <a:t>        "Properties" : {</a:t>
            </a:r>
          </a:p>
          <a:p>
            <a:pPr marL="400050" lvl="1" indent="0">
              <a:buNone/>
            </a:pPr>
            <a:r>
              <a:rPr lang="en-US" sz="1400" dirty="0"/>
              <a:t>"Tags": [</a:t>
            </a:r>
          </a:p>
          <a:p>
            <a:pPr marL="800100" lvl="2" indent="0">
              <a:buNone/>
            </a:pPr>
            <a:r>
              <a:rPr lang="en-US" sz="1400" dirty="0"/>
              <a:t>{</a:t>
            </a:r>
          </a:p>
          <a:p>
            <a:pPr marL="800100" lvl="2" indent="0">
              <a:buNone/>
            </a:pPr>
            <a:r>
              <a:rPr lang="en-US" sz="1400" dirty="0"/>
              <a:t>"Key": "Project",</a:t>
            </a:r>
          </a:p>
          <a:p>
            <a:pPr marL="800100" lvl="2" indent="0">
              <a:buNone/>
            </a:pPr>
            <a:r>
              <a:rPr lang="en-US" sz="1400" dirty="0"/>
              <a:t>"Value": "Fido"</a:t>
            </a:r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CloudFormation stacks can be used as resources in other stacks.</a:t>
            </a:r>
          </a:p>
          <a:p>
            <a:endParaRPr lang="en-US" dirty="0"/>
          </a:p>
          <a:p>
            <a:r>
              <a:rPr lang="en-US" dirty="0"/>
              <a:t>Useful for making reusable templates and segmenting resources.</a:t>
            </a:r>
          </a:p>
          <a:p>
            <a:endParaRPr lang="en-US" dirty="0"/>
          </a:p>
          <a:p>
            <a:r>
              <a:rPr lang="en-US" dirty="0"/>
              <a:t>Launching a template with nested stacks will launch multiple sub-stacks.</a:t>
            </a:r>
          </a:p>
          <a:p>
            <a:pPr lvl="1"/>
            <a:r>
              <a:rPr lang="en-US" dirty="0"/>
              <a:t>Nested stack templates must be stored in an S3 bucket.</a:t>
            </a:r>
          </a:p>
          <a:p>
            <a:pPr lvl="1"/>
            <a:r>
              <a:rPr lang="en-US" dirty="0"/>
              <a:t>Deleting launching stack will delete all </a:t>
            </a:r>
            <a:r>
              <a:rPr lang="en-US" dirty="0" err="1"/>
              <a:t>substacks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CloudFormation does not maintain any configuration state locally. </a:t>
            </a:r>
          </a:p>
          <a:p>
            <a:pPr lvl="1"/>
            <a:r>
              <a:rPr lang="en-US" dirty="0"/>
              <a:t>It determines current state of stack anytime updates are made.</a:t>
            </a:r>
          </a:p>
          <a:p>
            <a:pPr lvl="1"/>
            <a:r>
              <a:rPr lang="en-US" dirty="0"/>
              <a:t>This allows multiple developers to work on a stack simultaneously without having to share configuration state.</a:t>
            </a:r>
          </a:p>
          <a:p>
            <a:endParaRPr lang="en-US" dirty="0"/>
          </a:p>
          <a:p>
            <a:r>
              <a:rPr lang="en-US" dirty="0"/>
              <a:t>Terraform stores current configuration state locally and all developers must share information.</a:t>
            </a:r>
          </a:p>
        </p:txBody>
      </p:sp>
    </p:spTree>
    <p:extLst>
      <p:ext uri="{BB962C8B-B14F-4D97-AF65-F5344CB8AC3E}">
        <p14:creationId xmlns:p14="http://schemas.microsoft.com/office/powerpoint/2010/main" val="331770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Version templates in a source control system.</a:t>
            </a:r>
          </a:p>
          <a:p>
            <a:endParaRPr lang="en-US" dirty="0"/>
          </a:p>
          <a:p>
            <a:r>
              <a:rPr lang="en-US" dirty="0"/>
              <a:t>Don’t build a template from scratch. </a:t>
            </a:r>
          </a:p>
          <a:p>
            <a:pPr lvl="1"/>
            <a:r>
              <a:rPr lang="en-US" dirty="0"/>
              <a:t>Read sample templates or use AWS CloudFormation Designer as a starting point.</a:t>
            </a:r>
          </a:p>
          <a:p>
            <a:pPr lvl="1"/>
            <a:endParaRPr lang="en-US" dirty="0"/>
          </a:p>
          <a:p>
            <a:r>
              <a:rPr lang="en-US" dirty="0"/>
              <a:t>Reuse templates as much as possible.</a:t>
            </a:r>
          </a:p>
          <a:p>
            <a:endParaRPr lang="en-US" dirty="0"/>
          </a:p>
          <a:p>
            <a:r>
              <a:rPr lang="en-US" dirty="0"/>
              <a:t>Don’t nest stacks more than one level.</a:t>
            </a:r>
          </a:p>
          <a:p>
            <a:endParaRPr lang="en-US" dirty="0"/>
          </a:p>
          <a:p>
            <a:r>
              <a:rPr lang="en-US" dirty="0"/>
              <a:t>Use parameters to set the environment, region, instance names &amp; sizes, etc.</a:t>
            </a:r>
          </a:p>
          <a:p>
            <a:pPr lvl="1"/>
            <a:r>
              <a:rPr lang="en-US" dirty="0"/>
              <a:t>Try not to hardcode values into resource definitions.</a:t>
            </a:r>
          </a:p>
          <a:p>
            <a:endParaRPr lang="en-US" dirty="0"/>
          </a:p>
          <a:p>
            <a:r>
              <a:rPr lang="en-US" dirty="0"/>
              <a:t>Remember to add tags to all resources.</a:t>
            </a:r>
          </a:p>
          <a:p>
            <a:endParaRPr lang="en-US" dirty="0"/>
          </a:p>
          <a:p>
            <a:r>
              <a:rPr lang="en-US" dirty="0"/>
              <a:t>Consider using a snapshot to backup resources that may be changed during a stack update.</a:t>
            </a:r>
          </a:p>
          <a:p>
            <a:pPr lvl="1"/>
            <a:r>
              <a:rPr lang="en-US" dirty="0"/>
              <a:t>Example: changing engine type of an RDS instance.</a:t>
            </a:r>
          </a:p>
          <a:p>
            <a:pPr lvl="1"/>
            <a:r>
              <a:rPr lang="en-US" dirty="0"/>
              <a:t>Alternatively: set a stack policy to protect resources from updates.</a:t>
            </a:r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Launch a simple stack to create a new S3 bucket.</a:t>
            </a:r>
          </a:p>
          <a:p>
            <a:pPr marL="742950" lvl="2" indent="-342900"/>
            <a:r>
              <a:rPr lang="en-US" sz="3400" dirty="0">
                <a:hlinkClick r:id="rId2"/>
              </a:rPr>
              <a:t>https://s3.amazonaws.com/seis665/s3bucket.yaml</a:t>
            </a:r>
            <a:endParaRPr lang="en-US" dirty="0"/>
          </a:p>
          <a:p>
            <a:pPr lvl="1"/>
            <a:r>
              <a:rPr lang="en-US" dirty="0"/>
              <a:t>Review CloudFormation template</a:t>
            </a:r>
          </a:p>
          <a:p>
            <a:pPr lvl="1"/>
            <a:r>
              <a:rPr lang="en-US" dirty="0"/>
              <a:t>Launch a new stack using the template</a:t>
            </a:r>
          </a:p>
          <a:p>
            <a:pPr lvl="1"/>
            <a:r>
              <a:rPr lang="en-US" dirty="0"/>
              <a:t>View the newly created S3 bucket.</a:t>
            </a:r>
          </a:p>
          <a:p>
            <a:pPr lvl="2"/>
            <a:r>
              <a:rPr lang="en-US" dirty="0"/>
              <a:t>Note the automatically generated bucket name.</a:t>
            </a:r>
          </a:p>
          <a:p>
            <a:endParaRPr lang="en-US" dirty="0"/>
          </a:p>
          <a:p>
            <a:r>
              <a:rPr lang="en-US" dirty="0"/>
              <a:t>Modify simple S3 stack to output the bucket website address: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mr-IN" sz="2300" dirty="0">
                <a:latin typeface="+mj-lt"/>
              </a:rPr>
              <a:t> </a:t>
            </a:r>
            <a:r>
              <a:rPr lang="mr-IN" sz="2300" dirty="0" err="1">
                <a:latin typeface="+mj-lt"/>
              </a:rPr>
              <a:t>Outputs</a:t>
            </a:r>
            <a:r>
              <a:rPr lang="en-US" sz="2300" dirty="0">
                <a:latin typeface="+mj-lt"/>
              </a:rPr>
              <a:t>:</a:t>
            </a:r>
            <a:r>
              <a:rPr lang="mr-IN" sz="2300" dirty="0">
                <a:latin typeface="+mj-lt"/>
              </a:rPr>
              <a:t>    </a:t>
            </a:r>
            <a:endParaRPr lang="en-US" sz="2300" dirty="0">
              <a:latin typeface="+mj-lt"/>
            </a:endParaRPr>
          </a:p>
          <a:p>
            <a:pPr marL="457200" lvl="1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BucketUrl</a:t>
            </a:r>
            <a:r>
              <a:rPr lang="mr-IN" sz="2300" dirty="0"/>
              <a:t>:    </a:t>
            </a:r>
            <a:endParaRPr lang="en-US" sz="2300" dirty="0"/>
          </a:p>
          <a:p>
            <a:pPr marL="457200" lvl="1" indent="0">
              <a:buNone/>
            </a:pPr>
            <a:r>
              <a:rPr lang="en-US" sz="2300" dirty="0"/>
              <a:t>		</a:t>
            </a:r>
            <a:r>
              <a:rPr lang="mr-IN" sz="2300" dirty="0" err="1"/>
              <a:t>Value</a:t>
            </a:r>
            <a:r>
              <a:rPr lang="mr-IN" sz="2300" dirty="0"/>
              <a:t>:</a:t>
            </a:r>
            <a:r>
              <a:rPr lang="en-US" sz="2300" dirty="0"/>
              <a:t> !</a:t>
            </a:r>
            <a:r>
              <a:rPr lang="en-US" sz="2300" dirty="0" err="1"/>
              <a:t>GetAtt</a:t>
            </a:r>
            <a:r>
              <a:rPr lang="en-US" sz="2300" dirty="0"/>
              <a:t> SEIS665.</a:t>
            </a:r>
            <a:r>
              <a:rPr lang="mr-IN" sz="2300" dirty="0" err="1"/>
              <a:t>WebsiteURL</a:t>
            </a:r>
            <a:r>
              <a:rPr lang="mr-IN" sz="2300" dirty="0"/>
              <a:t>      </a:t>
            </a:r>
            <a:endParaRPr lang="en-US" sz="2300" dirty="0"/>
          </a:p>
          <a:p>
            <a:pPr marL="457200" lvl="1" indent="0">
              <a:buNone/>
            </a:pPr>
            <a:r>
              <a:rPr lang="en-US" sz="2300" dirty="0"/>
              <a:t>		</a:t>
            </a:r>
            <a:r>
              <a:rPr lang="mr-IN" sz="2300" dirty="0" err="1"/>
              <a:t>Description</a:t>
            </a:r>
            <a:r>
              <a:rPr lang="mr-IN" sz="2300" dirty="0"/>
              <a:t>:</a:t>
            </a:r>
            <a:r>
              <a:rPr lang="en-US" sz="2300" dirty="0"/>
              <a:t> </a:t>
            </a:r>
            <a:r>
              <a:rPr lang="mr-IN" sz="2300" dirty="0"/>
              <a:t>"S3 </a:t>
            </a:r>
            <a:r>
              <a:rPr lang="mr-IN" sz="2300" dirty="0" err="1"/>
              <a:t>bucket</a:t>
            </a:r>
            <a:r>
              <a:rPr lang="en-US" sz="2300" dirty="0"/>
              <a:t> </a:t>
            </a:r>
            <a:r>
              <a:rPr lang="mr-IN" sz="2300" dirty="0" err="1"/>
              <a:t>website</a:t>
            </a:r>
            <a:r>
              <a:rPr lang="mr-IN" sz="2300" dirty="0"/>
              <a:t> </a:t>
            </a:r>
            <a:r>
              <a:rPr lang="mr-IN" sz="2300" dirty="0" err="1"/>
              <a:t>address</a:t>
            </a:r>
            <a:r>
              <a:rPr lang="mr-IN" sz="2300" dirty="0"/>
              <a:t>." </a:t>
            </a:r>
            <a:endParaRPr lang="en-US" sz="2300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>
              <a:hlinkClick r:id="rId3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Launch a single EC2 instance into a VPC</a:t>
            </a:r>
          </a:p>
          <a:p>
            <a:endParaRPr lang="en-US" dirty="0"/>
          </a:p>
          <a:p>
            <a:pPr lvl="1"/>
            <a:r>
              <a:rPr lang="en-US" dirty="0"/>
              <a:t>VPC: 10.0.0.0/16</a:t>
            </a:r>
          </a:p>
          <a:p>
            <a:pPr lvl="1"/>
            <a:r>
              <a:rPr lang="en-US" dirty="0" err="1"/>
              <a:t>PublicSubnet</a:t>
            </a:r>
            <a:r>
              <a:rPr lang="en-US" dirty="0"/>
              <a:t>: 10.0.1.0/24</a:t>
            </a:r>
          </a:p>
          <a:p>
            <a:pPr lvl="1"/>
            <a:r>
              <a:rPr lang="en-US" dirty="0"/>
              <a:t>Webserver instance</a:t>
            </a:r>
          </a:p>
          <a:p>
            <a:pPr lvl="2"/>
            <a:r>
              <a:rPr lang="en-US" dirty="0" err="1"/>
              <a:t>ImageID</a:t>
            </a:r>
            <a:r>
              <a:rPr lang="en-US" dirty="0"/>
              <a:t>: </a:t>
            </a:r>
            <a:r>
              <a:rPr lang="mr-IN" dirty="0"/>
              <a:t>ami-3ea13f29</a:t>
            </a:r>
            <a:endParaRPr lang="en-US" dirty="0"/>
          </a:p>
          <a:p>
            <a:pPr lvl="1"/>
            <a:r>
              <a:rPr lang="en-US" dirty="0"/>
              <a:t>Security Group:</a:t>
            </a:r>
          </a:p>
          <a:p>
            <a:pPr lvl="2"/>
            <a:r>
              <a:rPr lang="en-US" dirty="0"/>
              <a:t>Allow port 80 from anywhere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Review CloudFormation template</a:t>
            </a:r>
          </a:p>
          <a:p>
            <a:pPr lvl="1"/>
            <a:r>
              <a:rPr lang="en-US" dirty="0"/>
              <a:t>Launch a new stack using the template</a:t>
            </a:r>
          </a:p>
          <a:p>
            <a:pPr lvl="1"/>
            <a:r>
              <a:rPr lang="en-US" dirty="0"/>
              <a:t>View the newly created instance</a:t>
            </a:r>
          </a:p>
          <a:p>
            <a:pPr lvl="1"/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sz="2000" dirty="0">
                <a:hlinkClick r:id="rId2" tooltip="https://s3.amazonaws.com/seis665/BasicWebserverInVPC.json"/>
              </a:rPr>
              <a:t>https://s3.amazonaws.com/seis665/</a:t>
            </a:r>
            <a:r>
              <a:rPr lang="en-US" sz="2000" dirty="0" err="1">
                <a:hlinkClick r:id="rId2" tooltip="https://s3.amazonaws.com/seis665/BasicWebserverInVPC.json"/>
              </a:rPr>
              <a:t>BasicWebserverInVPC.yaml</a:t>
            </a:r>
            <a:endParaRPr lang="en-US" sz="2000" dirty="0"/>
          </a:p>
          <a:p>
            <a:endParaRPr lang="en-US" dirty="0"/>
          </a:p>
          <a:p>
            <a:pPr lvl="1"/>
            <a:endParaRPr lang="en-US" dirty="0">
              <a:hlinkClick r:id="rId3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0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6B7E-8572-7247-BF4D-551F2A85E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Development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C99E6-57FA-324E-9CC7-20FDC1510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AWS CDK allows you to build infrastructure using popular programming languages.</a:t>
            </a:r>
          </a:p>
          <a:p>
            <a:pPr lvl="1"/>
            <a:r>
              <a:rPr lang="en-US" dirty="0"/>
              <a:t>Python, JavaScript, C#, Java</a:t>
            </a:r>
          </a:p>
          <a:p>
            <a:pPr lvl="1"/>
            <a:endParaRPr lang="en-US" dirty="0"/>
          </a:p>
          <a:p>
            <a:r>
              <a:rPr lang="en-US" dirty="0"/>
              <a:t>Work with cloud resources like objects/classes and use programming constructs.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https://aws.amazon.com/cdk/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7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Cattle vs. Pets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50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How do we know if we are treating </a:t>
            </a:r>
            <a:br>
              <a:rPr lang="en-US" dirty="0"/>
            </a:br>
            <a:r>
              <a:rPr lang="en-US" dirty="0"/>
              <a:t>our servers like pets?</a:t>
            </a:r>
          </a:p>
          <a:p>
            <a:endParaRPr lang="en-US" dirty="0"/>
          </a:p>
          <a:p>
            <a:pPr lvl="1"/>
            <a:r>
              <a:rPr lang="en-US" dirty="0"/>
              <a:t>Servers are named after</a:t>
            </a:r>
            <a:br>
              <a:rPr lang="en-US" dirty="0"/>
            </a:br>
            <a:r>
              <a:rPr lang="en-US" dirty="0"/>
              <a:t>things – Greek gods, planets, comic </a:t>
            </a:r>
            <a:br>
              <a:rPr lang="en-US" dirty="0"/>
            </a:br>
            <a:r>
              <a:rPr lang="en-US" dirty="0"/>
              <a:t>book characters – instead of function.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server stays running for months or years.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server is fixed and nursed back to health if it fails.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People are afraid to replace the server.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Beware of pet cows!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80" y="141763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CloudFormation Best Practices guide</a:t>
            </a:r>
          </a:p>
          <a:p>
            <a:pPr lvl="1"/>
            <a:r>
              <a:rPr lang="en-US" sz="1600" dirty="0">
                <a:hlinkClick r:id="rId2"/>
              </a:rPr>
              <a:t>https://docs.aws.amazon.com/AWSCloudFormation/latest/UserGuide/best-practices.html</a:t>
            </a:r>
            <a:endParaRPr lang="en-US" dirty="0"/>
          </a:p>
          <a:p>
            <a:endParaRPr lang="en-US"/>
          </a:p>
          <a:p>
            <a:r>
              <a:rPr lang="en-US"/>
              <a:t>CloudFormation </a:t>
            </a:r>
            <a:r>
              <a:rPr lang="en-US" dirty="0"/>
              <a:t>documentation</a:t>
            </a:r>
          </a:p>
          <a:p>
            <a:pPr lvl="1"/>
            <a:r>
              <a:rPr lang="en-US" sz="1700" dirty="0">
                <a:hlinkClick r:id="rId3"/>
              </a:rPr>
              <a:t>https://aws.amazon.com/documentation/cloudformation/</a:t>
            </a:r>
            <a:endParaRPr lang="en-US" sz="1700" dirty="0"/>
          </a:p>
          <a:p>
            <a:pPr lvl="1"/>
            <a:endParaRPr lang="en-US" dirty="0"/>
          </a:p>
          <a:p>
            <a:r>
              <a:rPr lang="en-US" dirty="0"/>
              <a:t>CloudFormation Resource Types</a:t>
            </a:r>
          </a:p>
          <a:p>
            <a:pPr lvl="1"/>
            <a:r>
              <a:rPr lang="en-US" sz="1700" dirty="0">
                <a:hlinkClick r:id="rId4"/>
              </a:rPr>
              <a:t>http://</a:t>
            </a:r>
            <a:r>
              <a:rPr lang="en-US" sz="1700" dirty="0" err="1">
                <a:hlinkClick r:id="rId4"/>
              </a:rPr>
              <a:t>docs.aws.amazon.com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AWSCloudFormation</a:t>
            </a:r>
            <a:r>
              <a:rPr lang="en-US" sz="1700" dirty="0">
                <a:hlinkClick r:id="rId4"/>
              </a:rPr>
              <a:t>/latest/</a:t>
            </a:r>
            <a:r>
              <a:rPr lang="en-US" sz="1700" dirty="0" err="1">
                <a:hlinkClick r:id="rId4"/>
              </a:rPr>
              <a:t>UserGuide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</a:t>
            </a:r>
            <a:r>
              <a:rPr lang="en-US" sz="1700" dirty="0">
                <a:hlinkClick r:id="rId4"/>
              </a:rPr>
              <a:t>-template-resource-type-</a:t>
            </a:r>
            <a:r>
              <a:rPr lang="en-US" sz="1700" dirty="0" err="1">
                <a:hlinkClick r:id="rId4"/>
              </a:rPr>
              <a:t>ref.html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 definition files</a:t>
            </a:r>
          </a:p>
          <a:p>
            <a:pPr lvl="1"/>
            <a:r>
              <a:rPr lang="en-US" dirty="0"/>
              <a:t>Specify infrastructure elements and how they are configured</a:t>
            </a:r>
          </a:p>
          <a:p>
            <a:pPr lvl="1"/>
            <a:r>
              <a:rPr lang="en-US" dirty="0"/>
              <a:t>JSON, YAML, XML or Domain Specific Language (DSL)</a:t>
            </a:r>
          </a:p>
          <a:p>
            <a:pPr lvl="1"/>
            <a:r>
              <a:rPr lang="en-US" dirty="0"/>
              <a:t>Definition files and scripts offer a testable form of documentation.</a:t>
            </a:r>
          </a:p>
          <a:p>
            <a:pPr lvl="1"/>
            <a:endParaRPr lang="en-US" dirty="0"/>
          </a:p>
          <a:p>
            <a:r>
              <a:rPr lang="en-US" dirty="0"/>
              <a:t>Version everything</a:t>
            </a:r>
          </a:p>
          <a:p>
            <a:pPr lvl="1"/>
            <a:r>
              <a:rPr lang="en-US" dirty="0"/>
              <a:t>Source of truth for the desired state of infrastructure.</a:t>
            </a:r>
          </a:p>
          <a:p>
            <a:pPr lvl="1"/>
            <a:r>
              <a:rPr lang="en-US" dirty="0"/>
              <a:t>Traceability: history of changes and who made them.</a:t>
            </a:r>
          </a:p>
          <a:p>
            <a:pPr lvl="1"/>
            <a:r>
              <a:rPr lang="en-US" dirty="0"/>
              <a:t>Rollback: ability to revert infrastructure to a previous state.</a:t>
            </a:r>
          </a:p>
          <a:p>
            <a:pPr lvl="1"/>
            <a:r>
              <a:rPr lang="en-US" dirty="0"/>
              <a:t>Visibility: infrastructure configuration is clearly visible to everyone.</a:t>
            </a:r>
          </a:p>
          <a:p>
            <a:pPr lvl="1"/>
            <a:endParaRPr lang="en-US" dirty="0"/>
          </a:p>
          <a:p>
            <a:r>
              <a:rPr lang="en-US" dirty="0"/>
              <a:t>Continuously test systems</a:t>
            </a:r>
          </a:p>
          <a:p>
            <a:pPr lvl="1"/>
            <a:r>
              <a:rPr lang="en-US" dirty="0"/>
              <a:t>Automated infrastructure testing: every infrastructure change goes through a testing process.</a:t>
            </a:r>
          </a:p>
          <a:p>
            <a:pPr lvl="1"/>
            <a:r>
              <a:rPr lang="en-US" dirty="0"/>
              <a:t>Build infrastructure pipelines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Anti-Fragility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IT has always been focused on </a:t>
            </a:r>
            <a:br>
              <a:rPr lang="en-US" dirty="0"/>
            </a:br>
            <a:r>
              <a:rPr lang="en-US" dirty="0"/>
              <a:t>building reliable infrastructure.</a:t>
            </a:r>
          </a:p>
          <a:p>
            <a:endParaRPr lang="en-US" dirty="0"/>
          </a:p>
          <a:p>
            <a:r>
              <a:rPr lang="en-US" dirty="0"/>
              <a:t>Infrastructure as Code goes </a:t>
            </a:r>
            <a:br>
              <a:rPr lang="en-US" dirty="0"/>
            </a:br>
            <a:r>
              <a:rPr lang="en-US" dirty="0"/>
              <a:t>beyond traditional IT and makes </a:t>
            </a:r>
            <a:br>
              <a:rPr lang="en-US" dirty="0"/>
            </a:br>
            <a:r>
              <a:rPr lang="en-US" dirty="0"/>
              <a:t>infrastructure </a:t>
            </a:r>
            <a:r>
              <a:rPr lang="en-US" b="1" dirty="0"/>
              <a:t>anti-fragile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Exercise damages muscles, but also makes them stronger.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Preventing change in IT systems makes them weaker, while increasing and managing change makes them stronger.</a:t>
            </a:r>
          </a:p>
          <a:p>
            <a:pPr lvl="1"/>
            <a:endParaRPr lang="en-US" dirty="0"/>
          </a:p>
          <a:p>
            <a:r>
              <a:rPr lang="en-US" dirty="0"/>
              <a:t>Netflix Chaos Monkey &amp; Chaos Kong</a:t>
            </a:r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Chaos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Large-scale distributed systems are becoming increasingly complex.</a:t>
            </a:r>
          </a:p>
          <a:p>
            <a:endParaRPr lang="en-US" dirty="0"/>
          </a:p>
          <a:p>
            <a:r>
              <a:rPr lang="en-US" dirty="0"/>
              <a:t>Complex systems fail in unpredictable ways.</a:t>
            </a:r>
          </a:p>
          <a:p>
            <a:endParaRPr lang="en-US" dirty="0"/>
          </a:p>
          <a:p>
            <a:r>
              <a:rPr lang="en-US" dirty="0"/>
              <a:t>Chaos engineering seeks to identify weaknesses in complex systems.</a:t>
            </a:r>
          </a:p>
          <a:p>
            <a:pPr lvl="1"/>
            <a:r>
              <a:rPr lang="en-US" dirty="0"/>
              <a:t>Improper fallback settings when a system is unavailable.</a:t>
            </a:r>
          </a:p>
          <a:p>
            <a:pPr lvl="1"/>
            <a:r>
              <a:rPr lang="en-US" dirty="0"/>
              <a:t>Retry storms from improperly tuned timeouts.</a:t>
            </a:r>
          </a:p>
          <a:p>
            <a:pPr lvl="1"/>
            <a:r>
              <a:rPr lang="en-US" dirty="0"/>
              <a:t>Outages when downstream dependencies receive too much traffic.</a:t>
            </a:r>
          </a:p>
          <a:p>
            <a:pPr lvl="1"/>
            <a:r>
              <a:rPr lang="en-US" dirty="0"/>
              <a:t>Cascading failures when a single point of failure crashes.</a:t>
            </a:r>
          </a:p>
          <a:p>
            <a:endParaRPr lang="en-US" dirty="0"/>
          </a:p>
          <a:p>
            <a:r>
              <a:rPr lang="en-US" dirty="0"/>
              <a:t>Try to validate steady-state hypothesis through experimentation.</a:t>
            </a:r>
          </a:p>
          <a:p>
            <a:endParaRPr lang="en-US" dirty="0"/>
          </a:p>
          <a:p>
            <a:r>
              <a:rPr lang="en-US" dirty="0"/>
              <a:t>Site: http://</a:t>
            </a:r>
            <a:r>
              <a:rPr lang="en-US" dirty="0" err="1"/>
              <a:t>principlesofchaos.org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8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6C6C89-4636-3841-92B6-1B6CD07A20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0642" y="857250"/>
            <a:ext cx="6674451" cy="48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23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webextension1.xml><?xml version="1.0" encoding="utf-8"?>
<we:webextension xmlns:we="http://schemas.microsoft.com/office/webextensions/webextension/2010/11" id="{47680C20-C2D0-4D4E-B255-C0C944EBEEF0}">
  <we:reference id="wa104221182" version="1.2.0.2" store="en-US" storeType="OMEX"/>
  <we:alternateReferences>
    <we:reference id="WA104221182" version="1.2.0.2" store="WA104221182" storeType="OMEX"/>
  </we:alternateReferences>
  <we:properties>
    <we:property name="autoplay" value="null"/>
    <we:property name="endtime" value="null"/>
    <we:property name="starttime" value="null"/>
    <we:property name="vid" value="&quot;https://www.youtube.com/watch?v=KVbTjlZ0sf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16676</TotalTime>
  <Words>3480</Words>
  <Application>Microsoft Macintosh PowerPoint</Application>
  <PresentationFormat>On-screen Show (4:3)</PresentationFormat>
  <Paragraphs>611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DevOps &amp; Cloud Infrastructure SEIS 615 Infrastructure as Code</vt:lpstr>
      <vt:lpstr>Agenda</vt:lpstr>
      <vt:lpstr>Infrastructure as Code</vt:lpstr>
      <vt:lpstr>Infrastructure as Code Principles</vt:lpstr>
      <vt:lpstr>Cattle vs. Pets</vt:lpstr>
      <vt:lpstr>Infrastructure as Code Practices</vt:lpstr>
      <vt:lpstr>Anti-Fragility</vt:lpstr>
      <vt:lpstr>Chaos Engineering</vt:lpstr>
      <vt:lpstr>PowerPoint Presentation</vt:lpstr>
      <vt:lpstr>Intuition Engineering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JavaScript Object Notation (JSON)</vt:lpstr>
      <vt:lpstr>JSON  Object Syntax</vt:lpstr>
      <vt:lpstr>JSON  Object Syntax</vt:lpstr>
      <vt:lpstr>YAML</vt:lpstr>
      <vt:lpstr>YAML Rules</vt:lpstr>
      <vt:lpstr>YAML Data Types</vt:lpstr>
      <vt:lpstr>JSON vs. YAML Example</vt:lpstr>
      <vt:lpstr>AWS CloudFormation</vt:lpstr>
      <vt:lpstr>How CloudFormation Works </vt:lpstr>
      <vt:lpstr>CloudFormation Template</vt:lpstr>
      <vt:lpstr>Parameters section</vt:lpstr>
      <vt:lpstr>Parameters section</vt:lpstr>
      <vt:lpstr>Parameters section</vt:lpstr>
      <vt:lpstr>Outputs section</vt:lpstr>
      <vt:lpstr>Outputs section</vt:lpstr>
      <vt:lpstr>Intrinsic Functions</vt:lpstr>
      <vt:lpstr>Intrinsic Functions</vt:lpstr>
      <vt:lpstr>Intrinsic Functions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Nested Stacks</vt:lpstr>
      <vt:lpstr>Configuration state</vt:lpstr>
      <vt:lpstr>CloudFormation Best Practices</vt:lpstr>
      <vt:lpstr>CloudFormation Hands-on</vt:lpstr>
      <vt:lpstr>CloudFormation Hands-on</vt:lpstr>
      <vt:lpstr>AWS Cloud Development Kit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Microsoft Office User</cp:lastModifiedBy>
  <cp:revision>296</cp:revision>
  <dcterms:created xsi:type="dcterms:W3CDTF">2016-04-18T21:29:35Z</dcterms:created>
  <dcterms:modified xsi:type="dcterms:W3CDTF">2021-08-29T20:39:40Z</dcterms:modified>
</cp:coreProperties>
</file>